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40f99c28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40f99c28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f412b334d5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f412b334d5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f412b334d5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f412b334d5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f412b334d5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f412b334d5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412b334d5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f412b334d5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412b334d5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412b334d5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f412b334d5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f412b334d5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412b334d5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412b334d5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412b334d5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412b334d5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412b334d5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412b334d5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f40f99c280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f40f99c28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412b334d5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412b334d5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412b334d5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412b334d5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412b334d5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412b334d5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412b334d5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412b334d5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412b334d5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412b334d5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412b334d5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412b334d5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f49e9c079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f49e9c079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49e9c079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49e9c079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f40f99c28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f40f99c28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f40f99c280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f40f99c280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f40f99c28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f40f99c2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40f99c280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40f99c280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f40f99c280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f40f99c280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40f99c28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40f99c28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40f99c28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40f99c28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f40f99c28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f40f99c28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f49e9c079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f49e9c079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f49e9c079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f49e9c079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49e9c079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49e9c079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f49e9c07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f49e9c07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f49e9c079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f49e9c079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f412b334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f412b334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f49e9c079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f49e9c079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f49e9c079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f49e9c079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f49e9c079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f49e9c079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f49e9c079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f49e9c079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f49e9c079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f49e9c079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f49e9c079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f49e9c079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f49e9c079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f49e9c079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f49e9c079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f49e9c079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f49e9c079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f49e9c079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f49e9c079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f49e9c079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f412b334d5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f412b334d5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f49e9c079a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f49e9c079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f49e9c079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f49e9c079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f49e9c079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f49e9c079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f49e9c079a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f49e9c079a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f412b334d5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f412b334d5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f49e9c07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f49e9c07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f49e9c079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f49e9c079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f49e9c079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f49e9c079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f40f99c28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f40f99c28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f412b334d5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f412b334d5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f412b334d5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f412b334d5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f412b334d5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f412b334d5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f412b334d5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f412b334d5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f412b334d5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f412b334d5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1pPr>
            <a:lvl2pPr indent="-317500" lvl="1" marL="9144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2pPr>
            <a:lvl3pPr indent="-317500" lvl="2" marL="13716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3pPr>
            <a:lvl4pPr indent="-317500" lvl="3" marL="18288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4pPr>
            <a:lvl5pPr indent="-317500" lvl="4" marL="22860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5pPr>
            <a:lvl6pPr indent="-317500" lvl="5" marL="27432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6pPr>
            <a:lvl7pPr indent="-317500" lvl="6" marL="32004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7pPr>
            <a:lvl8pPr indent="-317500" lvl="7" marL="36576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8pPr>
            <a:lvl9pPr indent="-317500" lvl="8" marL="41148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1.png"/><Relationship Id="rId7"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8.png"/><Relationship Id="rId7"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7.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6.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3.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17238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s" sz="5000">
                <a:latin typeface="Trebuchet MS"/>
                <a:ea typeface="Trebuchet MS"/>
                <a:cs typeface="Trebuchet MS"/>
                <a:sym typeface="Trebuchet MS"/>
              </a:rPr>
              <a:t>TP Inicial – Aplicación de la Inteligencia Artificial</a:t>
            </a:r>
            <a:endParaRPr sz="5000">
              <a:latin typeface="Trebuchet MS"/>
              <a:ea typeface="Trebuchet MS"/>
              <a:cs typeface="Trebuchet MS"/>
              <a:sym typeface="Trebuchet MS"/>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s" sz="2000"/>
              <a:t>Investigación para la primera entrega</a:t>
            </a:r>
            <a:endParaRPr sz="2000"/>
          </a:p>
          <a:p>
            <a:pPr indent="0" lvl="0" marL="0" rtl="0" algn="ctr">
              <a:spcBef>
                <a:spcPts val="0"/>
              </a:spcBef>
              <a:spcAft>
                <a:spcPts val="0"/>
              </a:spcAft>
              <a:buNone/>
            </a:pPr>
            <a:r>
              <a:t/>
            </a:r>
            <a:endParaRPr sz="2000"/>
          </a:p>
        </p:txBody>
      </p:sp>
      <p:sp>
        <p:nvSpPr>
          <p:cNvPr id="56" name="Google Shape;56;p13"/>
          <p:cNvSpPr txBox="1"/>
          <p:nvPr/>
        </p:nvSpPr>
        <p:spPr>
          <a:xfrm>
            <a:off x="379575" y="3293500"/>
            <a:ext cx="7333200" cy="12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Grupo: </a:t>
            </a:r>
            <a:endParaRPr sz="1800">
              <a:solidFill>
                <a:schemeClr val="dk2"/>
              </a:solidFill>
            </a:endParaRPr>
          </a:p>
          <a:p>
            <a:pPr indent="0" lvl="0" marL="0" rtl="0" algn="l">
              <a:spcBef>
                <a:spcPts val="0"/>
              </a:spcBef>
              <a:spcAft>
                <a:spcPts val="0"/>
              </a:spcAft>
              <a:buNone/>
            </a:pPr>
            <a:r>
              <a:rPr lang="es" sz="1800">
                <a:solidFill>
                  <a:schemeClr val="dk2"/>
                </a:solidFill>
              </a:rPr>
              <a:t>Juan Bautista Dalmasso	|	j.bauti.d@gmail.com</a:t>
            </a:r>
            <a:endParaRPr sz="1800">
              <a:solidFill>
                <a:schemeClr val="dk2"/>
              </a:solidFill>
            </a:endParaRPr>
          </a:p>
          <a:p>
            <a:pPr indent="0" lvl="0" marL="0" rtl="0" algn="l">
              <a:spcBef>
                <a:spcPts val="0"/>
              </a:spcBef>
              <a:spcAft>
                <a:spcPts val="0"/>
              </a:spcAft>
              <a:buNone/>
            </a:pPr>
            <a:r>
              <a:rPr lang="es" sz="1800">
                <a:solidFill>
                  <a:schemeClr val="dk2"/>
                </a:solidFill>
              </a:rPr>
              <a:t>Máximo De Michieli		|	maxidemichieli@gmail.com</a:t>
            </a:r>
            <a:endParaRPr sz="1800">
              <a:solidFill>
                <a:schemeClr val="dk2"/>
              </a:solidFill>
            </a:endParaRPr>
          </a:p>
          <a:p>
            <a:pPr indent="0" lvl="0" marL="0" rtl="0" algn="l">
              <a:spcBef>
                <a:spcPts val="0"/>
              </a:spcBef>
              <a:spcAft>
                <a:spcPts val="0"/>
              </a:spcAft>
              <a:buNone/>
            </a:pPr>
            <a:r>
              <a:rPr lang="es" sz="1800">
                <a:solidFill>
                  <a:schemeClr val="dk2"/>
                </a:solidFill>
              </a:rPr>
              <a:t>Paulina Paniagua			|	</a:t>
            </a:r>
            <a:r>
              <a:rPr lang="es" sz="1800">
                <a:solidFill>
                  <a:schemeClr val="dk2"/>
                </a:solidFill>
                <a:latin typeface="Trebuchet MS"/>
                <a:ea typeface="Trebuchet MS"/>
                <a:cs typeface="Trebuchet MS"/>
                <a:sym typeface="Trebuchet MS"/>
              </a:rPr>
              <a:t>alepaniaguapaulina@gmail.com</a:t>
            </a:r>
            <a:endParaRPr sz="1800">
              <a:solidFill>
                <a:schemeClr val="dk2"/>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57" name="Google Shape;57;p13"/>
          <p:cNvSpPr txBox="1"/>
          <p:nvPr/>
        </p:nvSpPr>
        <p:spPr>
          <a:xfrm>
            <a:off x="-63700" y="108525"/>
            <a:ext cx="87114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rPr>
              <a:t>P</a:t>
            </a:r>
            <a:r>
              <a:rPr lang="es" sz="1300">
                <a:solidFill>
                  <a:schemeClr val="dk2"/>
                </a:solidFill>
              </a:rPr>
              <a:t>royecto Profesional I /</a:t>
            </a:r>
            <a:endParaRPr sz="1300">
              <a:solidFill>
                <a:schemeClr val="dk2"/>
              </a:solidFill>
            </a:endParaRPr>
          </a:p>
          <a:p>
            <a:pPr indent="0" lvl="0" marL="0" rtl="0" algn="l">
              <a:spcBef>
                <a:spcPts val="0"/>
              </a:spcBef>
              <a:spcAft>
                <a:spcPts val="0"/>
              </a:spcAft>
              <a:buNone/>
            </a:pPr>
            <a:r>
              <a:rPr lang="es" sz="1300">
                <a:solidFill>
                  <a:schemeClr val="dk2"/>
                </a:solidFill>
              </a:rPr>
              <a:t>Laboratorio de Construcción de Software - UNGS</a:t>
            </a:r>
            <a:endParaRPr>
              <a:solidFill>
                <a:schemeClr val="dk2"/>
              </a:solidFill>
            </a:endParaRPr>
          </a:p>
          <a:p>
            <a:pPr indent="457200" lvl="0" marL="1828800" rtl="0" algn="l">
              <a:spcBef>
                <a:spcPts val="0"/>
              </a:spcBef>
              <a:spcAft>
                <a:spcPts val="0"/>
              </a:spcAft>
              <a:buNone/>
            </a:pPr>
            <a:r>
              <a:rPr lang="es">
                <a:solidFill>
                  <a:schemeClr val="dk2"/>
                </a:solidFill>
              </a:rPr>
              <a:t>Comisión 2 - 2024 – 1° Cuatrimestre</a:t>
            </a:r>
            <a:endParaRPr>
              <a:solidFill>
                <a:schemeClr val="dk2"/>
              </a:solidFill>
            </a:endParaRPr>
          </a:p>
          <a:p>
            <a:pPr indent="0" lvl="0" marL="0" rtl="0" algn="r">
              <a:spcBef>
                <a:spcPts val="0"/>
              </a:spcBef>
              <a:spcAft>
                <a:spcPts val="0"/>
              </a:spcAft>
              <a:buNone/>
            </a:pPr>
            <a:r>
              <a:t/>
            </a:r>
            <a:endParaRPr sz="15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a:t>
            </a:r>
            <a:r>
              <a:rPr lang="es"/>
              <a:t> </a:t>
            </a:r>
            <a:endParaRPr/>
          </a:p>
          <a:p>
            <a:pPr indent="0" lvl="0" marL="0" rtl="0" algn="l">
              <a:spcBef>
                <a:spcPts val="0"/>
              </a:spcBef>
              <a:spcAft>
                <a:spcPts val="0"/>
              </a:spcAft>
              <a:buNone/>
            </a:pPr>
            <a:r>
              <a:t/>
            </a:r>
            <a:endParaRPr/>
          </a:p>
        </p:txBody>
      </p:sp>
      <p:sp>
        <p:nvSpPr>
          <p:cNvPr id="129" name="Google Shape;12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Introducir clientes al negocio</a:t>
            </a:r>
            <a:endParaRPr/>
          </a:p>
        </p:txBody>
      </p:sp>
      <p:sp>
        <p:nvSpPr>
          <p:cNvPr id="130" name="Google Shape;130;p22"/>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131" name="Google Shape;131;p22"/>
          <p:cNvPicPr preferRelativeResize="0"/>
          <p:nvPr/>
        </p:nvPicPr>
        <p:blipFill>
          <a:blip r:embed="rId3">
            <a:alphaModFix/>
          </a:blip>
          <a:stretch>
            <a:fillRect/>
          </a:stretch>
        </p:blipFill>
        <p:spPr>
          <a:xfrm>
            <a:off x="4129025" y="1514475"/>
            <a:ext cx="2114550" cy="2114550"/>
          </a:xfrm>
          <a:prstGeom prst="rect">
            <a:avLst/>
          </a:prstGeom>
          <a:noFill/>
          <a:ln>
            <a:noFill/>
          </a:ln>
        </p:spPr>
      </p:pic>
      <p:pic>
        <p:nvPicPr>
          <p:cNvPr id="132" name="Google Shape;132;p22"/>
          <p:cNvPicPr preferRelativeResize="0"/>
          <p:nvPr/>
        </p:nvPicPr>
        <p:blipFill>
          <a:blip r:embed="rId4">
            <a:alphaModFix/>
          </a:blip>
          <a:stretch>
            <a:fillRect/>
          </a:stretch>
        </p:blipFill>
        <p:spPr>
          <a:xfrm>
            <a:off x="6508400" y="1333475"/>
            <a:ext cx="2114550" cy="211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endParaRPr/>
          </a:p>
          <a:p>
            <a:pPr indent="0" lvl="0" marL="0" rtl="0" algn="l">
              <a:spcBef>
                <a:spcPts val="0"/>
              </a:spcBef>
              <a:spcAft>
                <a:spcPts val="0"/>
              </a:spcAft>
              <a:buNone/>
            </a:pPr>
            <a:r>
              <a:t/>
            </a:r>
            <a:endParaRPr/>
          </a:p>
        </p:txBody>
      </p:sp>
      <p:sp>
        <p:nvSpPr>
          <p:cNvPr id="138" name="Google Shape;13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Introducir clientes al negocio</a:t>
            </a:r>
            <a:endParaRPr/>
          </a:p>
          <a:p>
            <a:pPr indent="-342900" lvl="0" marL="457200" rtl="0" algn="l">
              <a:spcBef>
                <a:spcPts val="0"/>
              </a:spcBef>
              <a:spcAft>
                <a:spcPts val="0"/>
              </a:spcAft>
              <a:buSzPts val="1800"/>
              <a:buChar char="●"/>
            </a:pPr>
            <a:r>
              <a:rPr lang="es"/>
              <a:t>Resolver sus consultas</a:t>
            </a:r>
            <a:endParaRPr/>
          </a:p>
        </p:txBody>
      </p:sp>
      <p:sp>
        <p:nvSpPr>
          <p:cNvPr id="139" name="Google Shape;139;p23"/>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140" name="Google Shape;140;p23"/>
          <p:cNvPicPr preferRelativeResize="0"/>
          <p:nvPr/>
        </p:nvPicPr>
        <p:blipFill>
          <a:blip r:embed="rId3">
            <a:alphaModFix/>
          </a:blip>
          <a:stretch>
            <a:fillRect/>
          </a:stretch>
        </p:blipFill>
        <p:spPr>
          <a:xfrm>
            <a:off x="3725412" y="2723300"/>
            <a:ext cx="1845576" cy="1845576"/>
          </a:xfrm>
          <a:prstGeom prst="rect">
            <a:avLst/>
          </a:prstGeom>
          <a:noFill/>
          <a:ln>
            <a:noFill/>
          </a:ln>
        </p:spPr>
      </p:pic>
      <p:pic>
        <p:nvPicPr>
          <p:cNvPr id="141" name="Google Shape;141;p23"/>
          <p:cNvPicPr preferRelativeResize="0"/>
          <p:nvPr/>
        </p:nvPicPr>
        <p:blipFill>
          <a:blip r:embed="rId4">
            <a:alphaModFix/>
          </a:blip>
          <a:stretch>
            <a:fillRect/>
          </a:stretch>
        </p:blipFill>
        <p:spPr>
          <a:xfrm>
            <a:off x="6845225" y="2723300"/>
            <a:ext cx="1845575" cy="1845575"/>
          </a:xfrm>
          <a:prstGeom prst="rect">
            <a:avLst/>
          </a:prstGeom>
          <a:noFill/>
          <a:ln>
            <a:noFill/>
          </a:ln>
        </p:spPr>
      </p:pic>
      <p:sp>
        <p:nvSpPr>
          <p:cNvPr id="142" name="Google Shape;142;p23"/>
          <p:cNvSpPr/>
          <p:nvPr/>
        </p:nvSpPr>
        <p:spPr>
          <a:xfrm>
            <a:off x="4645900" y="1963350"/>
            <a:ext cx="1302900" cy="8685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400">
                <a:latin typeface="Trebuchet MS"/>
                <a:ea typeface="Trebuchet MS"/>
                <a:cs typeface="Trebuchet MS"/>
                <a:sym typeface="Trebuchet MS"/>
              </a:rPr>
              <a:t>¿?</a:t>
            </a:r>
            <a:endParaRPr sz="2400">
              <a:latin typeface="Trebuchet MS"/>
              <a:ea typeface="Trebuchet MS"/>
              <a:cs typeface="Trebuchet MS"/>
              <a:sym typeface="Trebuchet MS"/>
            </a:endParaRPr>
          </a:p>
        </p:txBody>
      </p:sp>
      <p:sp>
        <p:nvSpPr>
          <p:cNvPr id="143" name="Google Shape;143;p23"/>
          <p:cNvSpPr/>
          <p:nvPr/>
        </p:nvSpPr>
        <p:spPr>
          <a:xfrm>
            <a:off x="6128300" y="2237900"/>
            <a:ext cx="1302900" cy="8685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400">
                <a:latin typeface="Trebuchet MS"/>
                <a:ea typeface="Trebuchet MS"/>
                <a:cs typeface="Trebuchet MS"/>
                <a:sym typeface="Trebuchet MS"/>
              </a:rPr>
              <a:t>¡!</a:t>
            </a:r>
            <a:endParaRPr sz="2400">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endParaRPr/>
          </a:p>
          <a:p>
            <a:pPr indent="0" lvl="0" marL="0" rtl="0" algn="l">
              <a:spcBef>
                <a:spcPts val="0"/>
              </a:spcBef>
              <a:spcAft>
                <a:spcPts val="0"/>
              </a:spcAft>
              <a:buNone/>
            </a:pPr>
            <a:r>
              <a:t/>
            </a:r>
            <a:endParaRPr/>
          </a:p>
        </p:txBody>
      </p:sp>
      <p:sp>
        <p:nvSpPr>
          <p:cNvPr id="149" name="Google Shape;14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Introducir clientes al negocio</a:t>
            </a:r>
            <a:endParaRPr/>
          </a:p>
          <a:p>
            <a:pPr indent="-342900" lvl="0" marL="457200" rtl="0" algn="l">
              <a:spcBef>
                <a:spcPts val="0"/>
              </a:spcBef>
              <a:spcAft>
                <a:spcPts val="0"/>
              </a:spcAft>
              <a:buSzPts val="1800"/>
              <a:buChar char="●"/>
            </a:pPr>
            <a:r>
              <a:rPr lang="es"/>
              <a:t>Resolver sus consultas</a:t>
            </a:r>
            <a:endParaRPr/>
          </a:p>
          <a:p>
            <a:pPr indent="-342900" lvl="0" marL="457200" rtl="0" algn="l">
              <a:spcBef>
                <a:spcPts val="0"/>
              </a:spcBef>
              <a:spcAft>
                <a:spcPts val="0"/>
              </a:spcAft>
              <a:buSzPts val="1800"/>
              <a:buChar char="●"/>
            </a:pPr>
            <a:r>
              <a:rPr lang="es"/>
              <a:t>Solicitar datos necesarios</a:t>
            </a:r>
            <a:endParaRPr/>
          </a:p>
        </p:txBody>
      </p:sp>
      <p:sp>
        <p:nvSpPr>
          <p:cNvPr id="150" name="Google Shape;150;p24"/>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151" name="Google Shape;151;p24"/>
          <p:cNvPicPr preferRelativeResize="0"/>
          <p:nvPr/>
        </p:nvPicPr>
        <p:blipFill>
          <a:blip r:embed="rId3">
            <a:alphaModFix/>
          </a:blip>
          <a:stretch>
            <a:fillRect/>
          </a:stretch>
        </p:blipFill>
        <p:spPr>
          <a:xfrm>
            <a:off x="3725412" y="2723300"/>
            <a:ext cx="1845576" cy="1845576"/>
          </a:xfrm>
          <a:prstGeom prst="rect">
            <a:avLst/>
          </a:prstGeom>
          <a:noFill/>
          <a:ln>
            <a:noFill/>
          </a:ln>
        </p:spPr>
      </p:pic>
      <p:pic>
        <p:nvPicPr>
          <p:cNvPr id="152" name="Google Shape;152;p24"/>
          <p:cNvPicPr preferRelativeResize="0"/>
          <p:nvPr/>
        </p:nvPicPr>
        <p:blipFill>
          <a:blip r:embed="rId4">
            <a:alphaModFix/>
          </a:blip>
          <a:stretch>
            <a:fillRect/>
          </a:stretch>
        </p:blipFill>
        <p:spPr>
          <a:xfrm>
            <a:off x="6845225" y="2723300"/>
            <a:ext cx="1845575" cy="1845575"/>
          </a:xfrm>
          <a:prstGeom prst="rect">
            <a:avLst/>
          </a:prstGeom>
          <a:noFill/>
          <a:ln>
            <a:noFill/>
          </a:ln>
        </p:spPr>
      </p:pic>
      <p:sp>
        <p:nvSpPr>
          <p:cNvPr id="153" name="Google Shape;153;p24"/>
          <p:cNvSpPr/>
          <p:nvPr/>
        </p:nvSpPr>
        <p:spPr>
          <a:xfrm>
            <a:off x="4876600" y="2209275"/>
            <a:ext cx="1438500" cy="868500"/>
          </a:xfrm>
          <a:prstGeom prst="wedgeEllipseCallout">
            <a:avLst>
              <a:gd fmla="val -36459" name="adj1"/>
              <a:gd fmla="val 498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Trebuchet MS"/>
                <a:ea typeface="Trebuchet MS"/>
                <a:cs typeface="Trebuchet MS"/>
                <a:sym typeface="Trebuchet MS"/>
              </a:rPr>
              <a:t>11.111.111</a:t>
            </a:r>
            <a:endParaRPr sz="1300">
              <a:latin typeface="Trebuchet MS"/>
              <a:ea typeface="Trebuchet MS"/>
              <a:cs typeface="Trebuchet MS"/>
              <a:sym typeface="Trebuchet MS"/>
            </a:endParaRPr>
          </a:p>
        </p:txBody>
      </p:sp>
      <p:sp>
        <p:nvSpPr>
          <p:cNvPr id="154" name="Google Shape;154;p24"/>
          <p:cNvSpPr/>
          <p:nvPr/>
        </p:nvSpPr>
        <p:spPr>
          <a:xfrm>
            <a:off x="6179500" y="1939350"/>
            <a:ext cx="1302900" cy="8685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400">
                <a:latin typeface="Trebuchet MS"/>
                <a:ea typeface="Trebuchet MS"/>
                <a:cs typeface="Trebuchet MS"/>
                <a:sym typeface="Trebuchet MS"/>
              </a:rPr>
              <a:t>¿Dni?</a:t>
            </a:r>
            <a:endParaRPr sz="2400">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160" name="Google Shape;16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¿Qué es un chatbot?</a:t>
            </a:r>
            <a:endParaRPr/>
          </a:p>
        </p:txBody>
      </p:sp>
      <p:sp>
        <p:nvSpPr>
          <p:cNvPr id="161" name="Google Shape;161;p25"/>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162" name="Google Shape;162;p25"/>
          <p:cNvPicPr preferRelativeResize="0"/>
          <p:nvPr/>
        </p:nvPicPr>
        <p:blipFill>
          <a:blip r:embed="rId3">
            <a:alphaModFix/>
          </a:blip>
          <a:stretch>
            <a:fillRect/>
          </a:stretch>
        </p:blipFill>
        <p:spPr>
          <a:xfrm>
            <a:off x="4572012" y="2723300"/>
            <a:ext cx="1845576" cy="1845576"/>
          </a:xfrm>
          <a:prstGeom prst="rect">
            <a:avLst/>
          </a:prstGeom>
          <a:noFill/>
          <a:ln>
            <a:noFill/>
          </a:ln>
        </p:spPr>
      </p:pic>
      <p:pic>
        <p:nvPicPr>
          <p:cNvPr id="163" name="Google Shape;163;p25"/>
          <p:cNvPicPr preferRelativeResize="0"/>
          <p:nvPr/>
        </p:nvPicPr>
        <p:blipFill>
          <a:blip r:embed="rId4">
            <a:alphaModFix/>
          </a:blip>
          <a:stretch>
            <a:fillRect/>
          </a:stretch>
        </p:blipFill>
        <p:spPr>
          <a:xfrm>
            <a:off x="6986698" y="2907576"/>
            <a:ext cx="1845601" cy="1477014"/>
          </a:xfrm>
          <a:prstGeom prst="rect">
            <a:avLst/>
          </a:prstGeom>
          <a:noFill/>
          <a:ln>
            <a:noFill/>
          </a:ln>
        </p:spPr>
      </p:pic>
      <p:sp>
        <p:nvSpPr>
          <p:cNvPr id="164" name="Google Shape;164;p25"/>
          <p:cNvSpPr/>
          <p:nvPr/>
        </p:nvSpPr>
        <p:spPr>
          <a:xfrm>
            <a:off x="5609450" y="2039075"/>
            <a:ext cx="1438500" cy="868500"/>
          </a:xfrm>
          <a:prstGeom prst="wedgeEllipseCallout">
            <a:avLst>
              <a:gd fmla="val -36459" name="adj1"/>
              <a:gd fmla="val 498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Trebuchet MS"/>
              <a:ea typeface="Trebuchet MS"/>
              <a:cs typeface="Trebuchet MS"/>
              <a:sym typeface="Trebuchet MS"/>
            </a:endParaRPr>
          </a:p>
        </p:txBody>
      </p:sp>
      <p:sp>
        <p:nvSpPr>
          <p:cNvPr id="165" name="Google Shape;165;p25"/>
          <p:cNvSpPr/>
          <p:nvPr/>
        </p:nvSpPr>
        <p:spPr>
          <a:xfrm>
            <a:off x="6417600" y="2397575"/>
            <a:ext cx="1153500" cy="7089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171" name="Google Shape;17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s"/>
              <a:t>¿Qué es un chatbot?</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s"/>
              <a:t>Es un sistema de software que busca </a:t>
            </a:r>
            <a:endParaRPr/>
          </a:p>
          <a:p>
            <a:pPr indent="0" lvl="0" marL="0" rtl="0" algn="l">
              <a:lnSpc>
                <a:spcPct val="100000"/>
              </a:lnSpc>
              <a:spcBef>
                <a:spcPts val="0"/>
              </a:spcBef>
              <a:spcAft>
                <a:spcPts val="0"/>
              </a:spcAft>
              <a:buNone/>
            </a:pPr>
            <a:r>
              <a:rPr lang="es"/>
              <a:t>simular una conversación con un humano.</a:t>
            </a:r>
            <a:endParaRPr/>
          </a:p>
        </p:txBody>
      </p:sp>
      <p:sp>
        <p:nvSpPr>
          <p:cNvPr id="172" name="Google Shape;172;p26"/>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173" name="Google Shape;173;p26"/>
          <p:cNvPicPr preferRelativeResize="0"/>
          <p:nvPr/>
        </p:nvPicPr>
        <p:blipFill>
          <a:blip r:embed="rId3">
            <a:alphaModFix/>
          </a:blip>
          <a:stretch>
            <a:fillRect/>
          </a:stretch>
        </p:blipFill>
        <p:spPr>
          <a:xfrm>
            <a:off x="4572012" y="2723300"/>
            <a:ext cx="1845576" cy="1845576"/>
          </a:xfrm>
          <a:prstGeom prst="rect">
            <a:avLst/>
          </a:prstGeom>
          <a:noFill/>
          <a:ln>
            <a:noFill/>
          </a:ln>
        </p:spPr>
      </p:pic>
      <p:pic>
        <p:nvPicPr>
          <p:cNvPr id="174" name="Google Shape;174;p26"/>
          <p:cNvPicPr preferRelativeResize="0"/>
          <p:nvPr/>
        </p:nvPicPr>
        <p:blipFill>
          <a:blip r:embed="rId4">
            <a:alphaModFix/>
          </a:blip>
          <a:stretch>
            <a:fillRect/>
          </a:stretch>
        </p:blipFill>
        <p:spPr>
          <a:xfrm>
            <a:off x="6986698" y="2907576"/>
            <a:ext cx="1845601" cy="1477014"/>
          </a:xfrm>
          <a:prstGeom prst="rect">
            <a:avLst/>
          </a:prstGeom>
          <a:noFill/>
          <a:ln>
            <a:noFill/>
          </a:ln>
        </p:spPr>
      </p:pic>
      <p:sp>
        <p:nvSpPr>
          <p:cNvPr id="175" name="Google Shape;175;p26"/>
          <p:cNvSpPr/>
          <p:nvPr/>
        </p:nvSpPr>
        <p:spPr>
          <a:xfrm>
            <a:off x="5609450" y="2039075"/>
            <a:ext cx="1438500" cy="868500"/>
          </a:xfrm>
          <a:prstGeom prst="wedgeEllipseCallout">
            <a:avLst>
              <a:gd fmla="val -36459" name="adj1"/>
              <a:gd fmla="val 498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Trebuchet MS"/>
              <a:ea typeface="Trebuchet MS"/>
              <a:cs typeface="Trebuchet MS"/>
              <a:sym typeface="Trebuchet MS"/>
            </a:endParaRPr>
          </a:p>
        </p:txBody>
      </p:sp>
      <p:sp>
        <p:nvSpPr>
          <p:cNvPr id="176" name="Google Shape;176;p26"/>
          <p:cNvSpPr/>
          <p:nvPr/>
        </p:nvSpPr>
        <p:spPr>
          <a:xfrm>
            <a:off x="6417600" y="2397575"/>
            <a:ext cx="1153500" cy="7089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182" name="Google Shape;182;p27"/>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183" name="Google Shape;183;p27"/>
          <p:cNvPicPr preferRelativeResize="0"/>
          <p:nvPr/>
        </p:nvPicPr>
        <p:blipFill>
          <a:blip r:embed="rId3">
            <a:alphaModFix/>
          </a:blip>
          <a:stretch>
            <a:fillRect/>
          </a:stretch>
        </p:blipFill>
        <p:spPr>
          <a:xfrm>
            <a:off x="4572012" y="2723300"/>
            <a:ext cx="1845576" cy="1845576"/>
          </a:xfrm>
          <a:prstGeom prst="rect">
            <a:avLst/>
          </a:prstGeom>
          <a:noFill/>
          <a:ln>
            <a:noFill/>
          </a:ln>
        </p:spPr>
      </p:pic>
      <p:pic>
        <p:nvPicPr>
          <p:cNvPr id="184" name="Google Shape;184;p27"/>
          <p:cNvPicPr preferRelativeResize="0"/>
          <p:nvPr/>
        </p:nvPicPr>
        <p:blipFill>
          <a:blip r:embed="rId4">
            <a:alphaModFix/>
          </a:blip>
          <a:stretch>
            <a:fillRect/>
          </a:stretch>
        </p:blipFill>
        <p:spPr>
          <a:xfrm>
            <a:off x="6986698" y="2907576"/>
            <a:ext cx="1845601" cy="1477014"/>
          </a:xfrm>
          <a:prstGeom prst="rect">
            <a:avLst/>
          </a:prstGeom>
          <a:noFill/>
          <a:ln>
            <a:noFill/>
          </a:ln>
        </p:spPr>
      </p:pic>
      <p:sp>
        <p:nvSpPr>
          <p:cNvPr id="185" name="Google Shape;185;p27"/>
          <p:cNvSpPr/>
          <p:nvPr/>
        </p:nvSpPr>
        <p:spPr>
          <a:xfrm>
            <a:off x="5609450" y="2039075"/>
            <a:ext cx="1438500" cy="868500"/>
          </a:xfrm>
          <a:prstGeom prst="wedgeEllipseCallout">
            <a:avLst>
              <a:gd fmla="val -36459" name="adj1"/>
              <a:gd fmla="val 498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Trebuchet MS"/>
              <a:ea typeface="Trebuchet MS"/>
              <a:cs typeface="Trebuchet MS"/>
              <a:sym typeface="Trebuchet MS"/>
            </a:endParaRPr>
          </a:p>
        </p:txBody>
      </p:sp>
      <p:sp>
        <p:nvSpPr>
          <p:cNvPr id="186" name="Google Shape;186;p27"/>
          <p:cNvSpPr/>
          <p:nvPr/>
        </p:nvSpPr>
        <p:spPr>
          <a:xfrm>
            <a:off x="6417600" y="2397575"/>
            <a:ext cx="1153500" cy="7089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rebuchet MS"/>
              <a:ea typeface="Trebuchet MS"/>
              <a:cs typeface="Trebuchet MS"/>
              <a:sym typeface="Trebuchet MS"/>
            </a:endParaRPr>
          </a:p>
        </p:txBody>
      </p:sp>
      <p:sp>
        <p:nvSpPr>
          <p:cNvPr id="187" name="Google Shape;187;p27"/>
          <p:cNvSpPr txBox="1"/>
          <p:nvPr>
            <p:ph idx="1" type="body"/>
          </p:nvPr>
        </p:nvSpPr>
        <p:spPr>
          <a:xfrm>
            <a:off x="10485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s"/>
              <a:t>¿Qué tipo de chatbots existen?</a:t>
            </a:r>
            <a:endParaRPr/>
          </a:p>
          <a:p>
            <a:pPr indent="0" lvl="0" marL="0" rtl="0" algn="l">
              <a:lnSpc>
                <a:spcPct val="100000"/>
              </a:lnSpc>
              <a:spcBef>
                <a:spcPts val="0"/>
              </a:spcBef>
              <a:spcAft>
                <a:spcPts val="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193" name="Google Shape;193;p28"/>
          <p:cNvSpPr txBox="1"/>
          <p:nvPr>
            <p:ph idx="1" type="body"/>
          </p:nvPr>
        </p:nvSpPr>
        <p:spPr>
          <a:xfrm>
            <a:off x="10485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s"/>
              <a:t>¿Qué tipo de chatbots existen?</a:t>
            </a:r>
            <a:endParaRPr/>
          </a:p>
          <a:p>
            <a:pPr indent="0" lvl="0" marL="9144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s"/>
              <a:t>Dumb chatbot</a:t>
            </a:r>
            <a:endParaRPr/>
          </a:p>
          <a:p>
            <a:pPr indent="-317500" lvl="1" marL="914400" rtl="0" algn="l">
              <a:lnSpc>
                <a:spcPct val="100000"/>
              </a:lnSpc>
              <a:spcBef>
                <a:spcPts val="0"/>
              </a:spcBef>
              <a:spcAft>
                <a:spcPts val="0"/>
              </a:spcAft>
              <a:buSzPts val="1400"/>
              <a:buChar char="○"/>
            </a:pPr>
            <a:r>
              <a:rPr lang="es"/>
              <a:t>O</a:t>
            </a:r>
            <a:r>
              <a:rPr lang="es"/>
              <a:t>frecen al usuario un menú de preguntas</a:t>
            </a:r>
            <a:endParaRPr/>
          </a:p>
          <a:p>
            <a:pPr indent="0" lvl="0" marL="914400" rtl="0" algn="l">
              <a:lnSpc>
                <a:spcPct val="100000"/>
              </a:lnSpc>
              <a:spcBef>
                <a:spcPts val="0"/>
              </a:spcBef>
              <a:spcAft>
                <a:spcPts val="0"/>
              </a:spcAft>
              <a:buNone/>
            </a:pPr>
            <a:r>
              <a:rPr lang="es" sz="1400"/>
              <a:t>y respuestas predefinidas.</a:t>
            </a:r>
            <a:endParaRPr/>
          </a:p>
          <a:p>
            <a:pPr indent="-317500" lvl="1" marL="914400" rtl="0" algn="l">
              <a:lnSpc>
                <a:spcPct val="100000"/>
              </a:lnSpc>
              <a:spcBef>
                <a:spcPts val="0"/>
              </a:spcBef>
              <a:spcAft>
                <a:spcPts val="0"/>
              </a:spcAft>
              <a:buSzPts val="1400"/>
              <a:buChar char="○"/>
            </a:pPr>
            <a:r>
              <a:rPr lang="es"/>
              <a:t>Son los más simples y es obvio que no hay</a:t>
            </a:r>
            <a:endParaRPr/>
          </a:p>
          <a:p>
            <a:pPr indent="0" lvl="0" marL="914400" rtl="0" algn="l">
              <a:lnSpc>
                <a:spcPct val="100000"/>
              </a:lnSpc>
              <a:spcBef>
                <a:spcPts val="0"/>
              </a:spcBef>
              <a:spcAft>
                <a:spcPts val="0"/>
              </a:spcAft>
              <a:buNone/>
            </a:pPr>
            <a:r>
              <a:rPr lang="es" sz="1400"/>
              <a:t>comunicación con inteligencia.</a:t>
            </a:r>
            <a:endParaRPr sz="1400"/>
          </a:p>
          <a:p>
            <a:pPr indent="0" lvl="0" marL="0" rtl="0" algn="l">
              <a:lnSpc>
                <a:spcPct val="100000"/>
              </a:lnSpc>
              <a:spcBef>
                <a:spcPts val="0"/>
              </a:spcBef>
              <a:spcAft>
                <a:spcPts val="0"/>
              </a:spcAft>
              <a:buNone/>
            </a:pPr>
            <a:r>
              <a:t/>
            </a:r>
            <a:endParaRPr sz="1400"/>
          </a:p>
        </p:txBody>
      </p:sp>
      <p:sp>
        <p:nvSpPr>
          <p:cNvPr id="194" name="Google Shape;194;p28"/>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195" name="Google Shape;195;p28"/>
          <p:cNvPicPr preferRelativeResize="0"/>
          <p:nvPr/>
        </p:nvPicPr>
        <p:blipFill>
          <a:blip r:embed="rId3">
            <a:alphaModFix/>
          </a:blip>
          <a:stretch>
            <a:fillRect/>
          </a:stretch>
        </p:blipFill>
        <p:spPr>
          <a:xfrm>
            <a:off x="4514838" y="0"/>
            <a:ext cx="2314575" cy="5143500"/>
          </a:xfrm>
          <a:prstGeom prst="rect">
            <a:avLst/>
          </a:prstGeom>
          <a:noFill/>
          <a:ln>
            <a:noFill/>
          </a:ln>
        </p:spPr>
      </p:pic>
      <p:pic>
        <p:nvPicPr>
          <p:cNvPr id="196" name="Google Shape;196;p28"/>
          <p:cNvPicPr preferRelativeResize="0"/>
          <p:nvPr/>
        </p:nvPicPr>
        <p:blipFill>
          <a:blip r:embed="rId4">
            <a:alphaModFix/>
          </a:blip>
          <a:stretch>
            <a:fillRect/>
          </a:stretch>
        </p:blipFill>
        <p:spPr>
          <a:xfrm>
            <a:off x="6829413" y="0"/>
            <a:ext cx="2314575"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202" name="Google Shape;202;p29"/>
          <p:cNvSpPr txBox="1"/>
          <p:nvPr>
            <p:ph idx="1" type="body"/>
          </p:nvPr>
        </p:nvSpPr>
        <p:spPr>
          <a:xfrm>
            <a:off x="10485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00000"/>
              </a:lnSpc>
              <a:spcBef>
                <a:spcPts val="0"/>
              </a:spcBef>
              <a:spcAft>
                <a:spcPts val="0"/>
              </a:spcAft>
              <a:buSzPts val="1800"/>
              <a:buChar char="➢"/>
            </a:pPr>
            <a:r>
              <a:rPr lang="es"/>
              <a:t>¿Qué tipo de chatbots existen?</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s"/>
              <a:t>Dumb chatbot</a:t>
            </a:r>
            <a:endParaRPr/>
          </a:p>
          <a:p>
            <a:pPr indent="-317500" lvl="1" marL="914400" rtl="0" algn="l">
              <a:lnSpc>
                <a:spcPct val="100000"/>
              </a:lnSpc>
              <a:spcBef>
                <a:spcPts val="0"/>
              </a:spcBef>
              <a:spcAft>
                <a:spcPts val="0"/>
              </a:spcAft>
              <a:buSzPts val="1400"/>
              <a:buChar char="○"/>
            </a:pPr>
            <a:r>
              <a:rPr lang="es"/>
              <a:t>Ofrecen al usuario un menú de preguntas</a:t>
            </a:r>
            <a:endParaRPr/>
          </a:p>
          <a:p>
            <a:pPr indent="0" lvl="0" marL="914400" rtl="0" algn="l">
              <a:lnSpc>
                <a:spcPct val="100000"/>
              </a:lnSpc>
              <a:spcBef>
                <a:spcPts val="0"/>
              </a:spcBef>
              <a:spcAft>
                <a:spcPts val="0"/>
              </a:spcAft>
              <a:buNone/>
            </a:pPr>
            <a:r>
              <a:rPr lang="es" sz="1400"/>
              <a:t>y respuestas predefinidas.</a:t>
            </a:r>
            <a:endParaRPr/>
          </a:p>
          <a:p>
            <a:pPr indent="-317500" lvl="1" marL="914400" rtl="0" algn="l">
              <a:lnSpc>
                <a:spcPct val="100000"/>
              </a:lnSpc>
              <a:spcBef>
                <a:spcPts val="0"/>
              </a:spcBef>
              <a:spcAft>
                <a:spcPts val="0"/>
              </a:spcAft>
              <a:buSzPts val="1400"/>
              <a:buChar char="○"/>
            </a:pPr>
            <a:r>
              <a:rPr lang="es"/>
              <a:t>Son los más simples y es obvio que no hay</a:t>
            </a:r>
            <a:endParaRPr/>
          </a:p>
          <a:p>
            <a:pPr indent="0" lvl="0" marL="914400" rtl="0" algn="l">
              <a:lnSpc>
                <a:spcPct val="100000"/>
              </a:lnSpc>
              <a:spcBef>
                <a:spcPts val="0"/>
              </a:spcBef>
              <a:spcAft>
                <a:spcPts val="0"/>
              </a:spcAft>
              <a:buNone/>
            </a:pPr>
            <a:r>
              <a:rPr lang="es" sz="1400"/>
              <a:t>comunicación con inteligencia.</a:t>
            </a:r>
            <a:endParaRPr sz="1400"/>
          </a:p>
          <a:p>
            <a:pPr indent="0" lvl="0" marL="0" rtl="0" algn="l">
              <a:lnSpc>
                <a:spcPct val="100000"/>
              </a:lnSpc>
              <a:spcBef>
                <a:spcPts val="0"/>
              </a:spcBef>
              <a:spcAft>
                <a:spcPts val="0"/>
              </a:spcAft>
              <a:buNone/>
            </a:pPr>
            <a:r>
              <a:t/>
            </a:r>
            <a:endParaRPr sz="1400"/>
          </a:p>
          <a:p>
            <a:pPr indent="-342900" lvl="0" marL="457200" rtl="0" algn="l">
              <a:lnSpc>
                <a:spcPct val="100000"/>
              </a:lnSpc>
              <a:spcBef>
                <a:spcPts val="0"/>
              </a:spcBef>
              <a:spcAft>
                <a:spcPts val="0"/>
              </a:spcAft>
              <a:buSzPts val="1800"/>
              <a:buChar char="●"/>
            </a:pPr>
            <a:r>
              <a:rPr lang="es"/>
              <a:t>Chatbots con IA</a:t>
            </a:r>
            <a:endParaRPr/>
          </a:p>
          <a:p>
            <a:pPr indent="-317500" lvl="1" marL="914400" rtl="0" algn="l">
              <a:lnSpc>
                <a:spcPct val="100000"/>
              </a:lnSpc>
              <a:spcBef>
                <a:spcPts val="0"/>
              </a:spcBef>
              <a:spcAft>
                <a:spcPts val="0"/>
              </a:spcAft>
              <a:buSzPts val="1400"/>
              <a:buChar char="○"/>
            </a:pPr>
            <a:r>
              <a:rPr lang="es"/>
              <a:t>Existen chatbots con distintos niveles de</a:t>
            </a:r>
            <a:endParaRPr/>
          </a:p>
          <a:p>
            <a:pPr indent="0" lvl="0" marL="914400" rtl="0" algn="l">
              <a:lnSpc>
                <a:spcPct val="100000"/>
              </a:lnSpc>
              <a:spcBef>
                <a:spcPts val="0"/>
              </a:spcBef>
              <a:spcAft>
                <a:spcPts val="0"/>
              </a:spcAft>
              <a:buNone/>
            </a:pPr>
            <a:r>
              <a:rPr lang="es" sz="1400"/>
              <a:t>inteligencia en el mercado.</a:t>
            </a:r>
            <a:endParaRPr/>
          </a:p>
          <a:p>
            <a:pPr indent="-317500" lvl="1" marL="914400" rtl="0" algn="l">
              <a:lnSpc>
                <a:spcPct val="100000"/>
              </a:lnSpc>
              <a:spcBef>
                <a:spcPts val="0"/>
              </a:spcBef>
              <a:spcAft>
                <a:spcPts val="0"/>
              </a:spcAft>
              <a:buSzPts val="1400"/>
              <a:buChar char="○"/>
            </a:pPr>
            <a:r>
              <a:rPr lang="es"/>
              <a:t>“Idealmente” darán la sensación de </a:t>
            </a:r>
            <a:endParaRPr/>
          </a:p>
          <a:p>
            <a:pPr indent="0" lvl="0" marL="914400" rtl="0" algn="l">
              <a:lnSpc>
                <a:spcPct val="100000"/>
              </a:lnSpc>
              <a:spcBef>
                <a:spcPts val="0"/>
              </a:spcBef>
              <a:spcAft>
                <a:spcPts val="0"/>
              </a:spcAft>
              <a:buNone/>
            </a:pPr>
            <a:r>
              <a:rPr lang="es" sz="1400"/>
              <a:t>comunicación humana.</a:t>
            </a:r>
            <a:endParaRPr sz="1400"/>
          </a:p>
          <a:p>
            <a:pPr indent="0" lvl="0" marL="0" rtl="0" algn="l">
              <a:lnSpc>
                <a:spcPct val="100000"/>
              </a:lnSpc>
              <a:spcBef>
                <a:spcPts val="0"/>
              </a:spcBef>
              <a:spcAft>
                <a:spcPts val="0"/>
              </a:spcAft>
              <a:buNone/>
            </a:pPr>
            <a:r>
              <a:t/>
            </a:r>
            <a:endParaRPr sz="1400"/>
          </a:p>
        </p:txBody>
      </p:sp>
      <p:sp>
        <p:nvSpPr>
          <p:cNvPr id="203" name="Google Shape;203;p29"/>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204" name="Google Shape;204;p29"/>
          <p:cNvPicPr preferRelativeResize="0"/>
          <p:nvPr/>
        </p:nvPicPr>
        <p:blipFill>
          <a:blip r:embed="rId3">
            <a:alphaModFix/>
          </a:blip>
          <a:stretch>
            <a:fillRect/>
          </a:stretch>
        </p:blipFill>
        <p:spPr>
          <a:xfrm>
            <a:off x="5634838" y="0"/>
            <a:ext cx="231457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210" name="Google Shape;210;p30"/>
          <p:cNvSpPr txBox="1"/>
          <p:nvPr>
            <p:ph idx="1" type="body"/>
          </p:nvPr>
        </p:nvSpPr>
        <p:spPr>
          <a:xfrm>
            <a:off x="10485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00000"/>
              </a:lnSpc>
              <a:spcBef>
                <a:spcPts val="0"/>
              </a:spcBef>
              <a:spcAft>
                <a:spcPts val="0"/>
              </a:spcAft>
              <a:buSzPts val="1800"/>
              <a:buChar char="➢"/>
            </a:pPr>
            <a:r>
              <a:rPr lang="es"/>
              <a:t>¿Qué tipo de chatbots existen?</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s"/>
              <a:t>Dumb chatbot</a:t>
            </a:r>
            <a:endParaRPr/>
          </a:p>
          <a:p>
            <a:pPr indent="-317500" lvl="1" marL="914400" rtl="0" algn="l">
              <a:lnSpc>
                <a:spcPct val="100000"/>
              </a:lnSpc>
              <a:spcBef>
                <a:spcPts val="0"/>
              </a:spcBef>
              <a:spcAft>
                <a:spcPts val="0"/>
              </a:spcAft>
              <a:buSzPts val="1400"/>
              <a:buChar char="○"/>
            </a:pPr>
            <a:r>
              <a:rPr lang="es"/>
              <a:t>Ofrecen al usuario un menú de preguntas</a:t>
            </a:r>
            <a:endParaRPr/>
          </a:p>
          <a:p>
            <a:pPr indent="0" lvl="0" marL="914400" rtl="0" algn="l">
              <a:lnSpc>
                <a:spcPct val="100000"/>
              </a:lnSpc>
              <a:spcBef>
                <a:spcPts val="0"/>
              </a:spcBef>
              <a:spcAft>
                <a:spcPts val="0"/>
              </a:spcAft>
              <a:buNone/>
            </a:pPr>
            <a:r>
              <a:rPr lang="es" sz="1400"/>
              <a:t>y respuestas predefinidas.</a:t>
            </a:r>
            <a:endParaRPr/>
          </a:p>
          <a:p>
            <a:pPr indent="-317500" lvl="1" marL="914400" rtl="0" algn="l">
              <a:lnSpc>
                <a:spcPct val="100000"/>
              </a:lnSpc>
              <a:spcBef>
                <a:spcPts val="0"/>
              </a:spcBef>
              <a:spcAft>
                <a:spcPts val="0"/>
              </a:spcAft>
              <a:buSzPts val="1400"/>
              <a:buChar char="○"/>
            </a:pPr>
            <a:r>
              <a:rPr lang="es"/>
              <a:t>Son los más simples y es obvio que no hay</a:t>
            </a:r>
            <a:endParaRPr/>
          </a:p>
          <a:p>
            <a:pPr indent="0" lvl="0" marL="914400" rtl="0" algn="l">
              <a:lnSpc>
                <a:spcPct val="100000"/>
              </a:lnSpc>
              <a:spcBef>
                <a:spcPts val="0"/>
              </a:spcBef>
              <a:spcAft>
                <a:spcPts val="0"/>
              </a:spcAft>
              <a:buNone/>
            </a:pPr>
            <a:r>
              <a:rPr lang="es" sz="1400"/>
              <a:t>comunicación con inteligencia.</a:t>
            </a:r>
            <a:endParaRPr sz="1400"/>
          </a:p>
          <a:p>
            <a:pPr indent="0" lvl="0" marL="0" rtl="0" algn="l">
              <a:lnSpc>
                <a:spcPct val="100000"/>
              </a:lnSpc>
              <a:spcBef>
                <a:spcPts val="0"/>
              </a:spcBef>
              <a:spcAft>
                <a:spcPts val="0"/>
              </a:spcAft>
              <a:buNone/>
            </a:pPr>
            <a:r>
              <a:t/>
            </a:r>
            <a:endParaRPr sz="1400"/>
          </a:p>
          <a:p>
            <a:pPr indent="-342900" lvl="0" marL="457200" rtl="0" algn="l">
              <a:lnSpc>
                <a:spcPct val="100000"/>
              </a:lnSpc>
              <a:spcBef>
                <a:spcPts val="0"/>
              </a:spcBef>
              <a:spcAft>
                <a:spcPts val="0"/>
              </a:spcAft>
              <a:buSzPts val="1800"/>
              <a:buChar char="●"/>
            </a:pPr>
            <a:r>
              <a:rPr lang="es"/>
              <a:t>Chatbots con IA</a:t>
            </a:r>
            <a:endParaRPr/>
          </a:p>
          <a:p>
            <a:pPr indent="-317500" lvl="1" marL="914400" rtl="0" algn="l">
              <a:lnSpc>
                <a:spcPct val="100000"/>
              </a:lnSpc>
              <a:spcBef>
                <a:spcPts val="0"/>
              </a:spcBef>
              <a:spcAft>
                <a:spcPts val="0"/>
              </a:spcAft>
              <a:buSzPts val="1400"/>
              <a:buChar char="○"/>
            </a:pPr>
            <a:r>
              <a:rPr lang="es"/>
              <a:t>Existen chatbots con distintos niveles de</a:t>
            </a:r>
            <a:endParaRPr/>
          </a:p>
          <a:p>
            <a:pPr indent="0" lvl="0" marL="914400" rtl="0" algn="l">
              <a:lnSpc>
                <a:spcPct val="100000"/>
              </a:lnSpc>
              <a:spcBef>
                <a:spcPts val="0"/>
              </a:spcBef>
              <a:spcAft>
                <a:spcPts val="0"/>
              </a:spcAft>
              <a:buNone/>
            </a:pPr>
            <a:r>
              <a:rPr lang="es" sz="1400"/>
              <a:t>inteligencia en el mercado.</a:t>
            </a:r>
            <a:endParaRPr/>
          </a:p>
          <a:p>
            <a:pPr indent="-317500" lvl="1" marL="914400" rtl="0" algn="l">
              <a:lnSpc>
                <a:spcPct val="100000"/>
              </a:lnSpc>
              <a:spcBef>
                <a:spcPts val="0"/>
              </a:spcBef>
              <a:spcAft>
                <a:spcPts val="0"/>
              </a:spcAft>
              <a:buSzPts val="1400"/>
              <a:buChar char="○"/>
            </a:pPr>
            <a:r>
              <a:rPr lang="es"/>
              <a:t>“Idealmente” darán la sensación de </a:t>
            </a:r>
            <a:endParaRPr/>
          </a:p>
          <a:p>
            <a:pPr indent="0" lvl="0" marL="914400" rtl="0" algn="l">
              <a:lnSpc>
                <a:spcPct val="100000"/>
              </a:lnSpc>
              <a:spcBef>
                <a:spcPts val="0"/>
              </a:spcBef>
              <a:spcAft>
                <a:spcPts val="0"/>
              </a:spcAft>
              <a:buNone/>
            </a:pPr>
            <a:r>
              <a:rPr lang="es" sz="1400"/>
              <a:t>comunicación humana.</a:t>
            </a:r>
            <a:endParaRPr sz="1400"/>
          </a:p>
          <a:p>
            <a:pPr indent="0" lvl="0" marL="0" rtl="0" algn="l">
              <a:lnSpc>
                <a:spcPct val="100000"/>
              </a:lnSpc>
              <a:spcBef>
                <a:spcPts val="0"/>
              </a:spcBef>
              <a:spcAft>
                <a:spcPts val="0"/>
              </a:spcAft>
              <a:buNone/>
            </a:pPr>
            <a:r>
              <a:t/>
            </a:r>
            <a:endParaRPr sz="1400"/>
          </a:p>
        </p:txBody>
      </p:sp>
      <p:sp>
        <p:nvSpPr>
          <p:cNvPr id="211" name="Google Shape;211;p30"/>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212" name="Google Shape;212;p30"/>
          <p:cNvPicPr preferRelativeResize="0"/>
          <p:nvPr/>
        </p:nvPicPr>
        <p:blipFill>
          <a:blip r:embed="rId3">
            <a:alphaModFix/>
          </a:blip>
          <a:stretch>
            <a:fillRect/>
          </a:stretch>
        </p:blipFill>
        <p:spPr>
          <a:xfrm>
            <a:off x="5551744" y="0"/>
            <a:ext cx="2922013"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218" name="Google Shape;218;p31"/>
          <p:cNvPicPr preferRelativeResize="0"/>
          <p:nvPr/>
        </p:nvPicPr>
        <p:blipFill>
          <a:blip r:embed="rId3">
            <a:alphaModFix/>
          </a:blip>
          <a:stretch>
            <a:fillRect/>
          </a:stretch>
        </p:blipFill>
        <p:spPr>
          <a:xfrm>
            <a:off x="1097060" y="0"/>
            <a:ext cx="2928230" cy="5143500"/>
          </a:xfrm>
          <a:prstGeom prst="rect">
            <a:avLst/>
          </a:prstGeom>
          <a:noFill/>
          <a:ln>
            <a:noFill/>
          </a:ln>
        </p:spPr>
      </p:pic>
      <p:pic>
        <p:nvPicPr>
          <p:cNvPr id="219" name="Google Shape;219;p31"/>
          <p:cNvPicPr preferRelativeResize="0"/>
          <p:nvPr/>
        </p:nvPicPr>
        <p:blipFill>
          <a:blip r:embed="rId4">
            <a:alphaModFix/>
          </a:blip>
          <a:stretch>
            <a:fillRect/>
          </a:stretch>
        </p:blipFill>
        <p:spPr>
          <a:xfrm>
            <a:off x="4961572" y="0"/>
            <a:ext cx="2913806"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6465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s" sz="3000"/>
              <a:t>Contenido de esta presentación</a:t>
            </a:r>
            <a:r>
              <a:rPr lang="es" sz="3000"/>
              <a:t> </a:t>
            </a:r>
            <a:endParaRPr/>
          </a:p>
        </p:txBody>
      </p:sp>
      <p:sp>
        <p:nvSpPr>
          <p:cNvPr id="63" name="Google Shape;63;p14"/>
          <p:cNvSpPr txBox="1"/>
          <p:nvPr>
            <p:ph idx="1" type="subTitle"/>
          </p:nvPr>
        </p:nvSpPr>
        <p:spPr>
          <a:xfrm>
            <a:off x="311700" y="1779150"/>
            <a:ext cx="8520600" cy="792600"/>
          </a:xfrm>
          <a:prstGeom prst="rect">
            <a:avLst/>
          </a:prstGeom>
        </p:spPr>
        <p:txBody>
          <a:bodyPr anchorCtr="0" anchor="t" bIns="91425" lIns="91425" spcFirstLastPara="1" rIns="91425" wrap="square" tIns="91425">
            <a:noAutofit/>
          </a:bodyPr>
          <a:lstStyle/>
          <a:p>
            <a:pPr indent="-419100" lvl="0" marL="457200" rtl="0" algn="l">
              <a:lnSpc>
                <a:spcPct val="90000"/>
              </a:lnSpc>
              <a:spcBef>
                <a:spcPts val="0"/>
              </a:spcBef>
              <a:spcAft>
                <a:spcPts val="0"/>
              </a:spcAft>
              <a:buSzPts val="3000"/>
              <a:buChar char="●"/>
            </a:pPr>
            <a:r>
              <a:rPr lang="es" sz="3000"/>
              <a:t>I</a:t>
            </a:r>
            <a:r>
              <a:rPr lang="es" sz="3000"/>
              <a:t>nvestigación  </a:t>
            </a:r>
            <a:endParaRPr sz="3000"/>
          </a:p>
          <a:p>
            <a:pPr indent="-419100" lvl="0" marL="457200" rtl="0" algn="l">
              <a:lnSpc>
                <a:spcPct val="90000"/>
              </a:lnSpc>
              <a:spcBef>
                <a:spcPts val="0"/>
              </a:spcBef>
              <a:spcAft>
                <a:spcPts val="0"/>
              </a:spcAft>
              <a:buSzPts val="3000"/>
              <a:buChar char="●"/>
            </a:pPr>
            <a:r>
              <a:rPr lang="es" sz="3000"/>
              <a:t>Objetivo</a:t>
            </a:r>
            <a:endParaRPr sz="3000"/>
          </a:p>
          <a:p>
            <a:pPr indent="-419100" lvl="0" marL="457200" rtl="0" algn="l">
              <a:lnSpc>
                <a:spcPct val="90000"/>
              </a:lnSpc>
              <a:spcBef>
                <a:spcPts val="0"/>
              </a:spcBef>
              <a:spcAft>
                <a:spcPts val="0"/>
              </a:spcAft>
              <a:buSzPts val="3000"/>
              <a:buChar char="●"/>
            </a:pPr>
            <a:r>
              <a:rPr lang="es" sz="3000"/>
              <a:t>Herramientas</a:t>
            </a:r>
            <a:endParaRPr sz="3000"/>
          </a:p>
          <a:p>
            <a:pPr indent="-419100" lvl="0" marL="457200" rtl="0" algn="l">
              <a:lnSpc>
                <a:spcPct val="90000"/>
              </a:lnSpc>
              <a:spcBef>
                <a:spcPts val="0"/>
              </a:spcBef>
              <a:spcAft>
                <a:spcPts val="0"/>
              </a:spcAft>
              <a:buSzPts val="3000"/>
              <a:buChar char="●"/>
            </a:pPr>
            <a:r>
              <a:rPr lang="es" sz="3000"/>
              <a:t>Repositorio</a:t>
            </a:r>
            <a:endParaRPr sz="3000"/>
          </a:p>
          <a:p>
            <a:pPr indent="0" lvl="0" marL="0" rtl="0" algn="ctr">
              <a:lnSpc>
                <a:spcPct val="90000"/>
              </a:lnSpc>
              <a:spcBef>
                <a:spcPts val="0"/>
              </a:spcBef>
              <a:spcAft>
                <a:spcPts val="0"/>
              </a:spcAft>
              <a:buClr>
                <a:schemeClr val="dk1"/>
              </a:buClr>
              <a:buSzPts val="275"/>
              <a:buFont typeface="Arial"/>
              <a:buNone/>
            </a:pPr>
            <a:r>
              <a:t/>
            </a:r>
            <a:endParaRPr sz="3000"/>
          </a:p>
          <a:p>
            <a:pPr indent="0" lvl="0" marL="0" rtl="0" algn="ctr">
              <a:lnSpc>
                <a:spcPct val="90000"/>
              </a:lnSpc>
              <a:spcBef>
                <a:spcPts val="0"/>
              </a:spcBef>
              <a:spcAft>
                <a:spcPts val="0"/>
              </a:spcAft>
              <a:buSzPts val="275"/>
              <a:buNone/>
            </a:pPr>
            <a:r>
              <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225" name="Google Shape;225;p32"/>
          <p:cNvSpPr txBox="1"/>
          <p:nvPr>
            <p:ph idx="1" type="body"/>
          </p:nvPr>
        </p:nvSpPr>
        <p:spPr>
          <a:xfrm>
            <a:off x="-81425" y="1152475"/>
            <a:ext cx="8520600" cy="3416400"/>
          </a:xfrm>
          <a:prstGeom prst="rect">
            <a:avLst/>
          </a:prstGeom>
        </p:spPr>
        <p:txBody>
          <a:bodyPr anchorCtr="0" anchor="t" bIns="0" lIns="91425" spcFirstLastPara="1" rIns="91425" wrap="square" tIns="0">
            <a:normAutofit/>
          </a:bodyPr>
          <a:lstStyle/>
          <a:p>
            <a:pPr indent="-342900" lvl="0" marL="457200" rtl="0" algn="l">
              <a:lnSpc>
                <a:spcPct val="100000"/>
              </a:lnSpc>
              <a:spcBef>
                <a:spcPts val="0"/>
              </a:spcBef>
              <a:spcAft>
                <a:spcPts val="0"/>
              </a:spcAft>
              <a:buClr>
                <a:srgbClr val="6AA84F"/>
              </a:buClr>
              <a:buSzPts val="1800"/>
              <a:buChar char="➢"/>
            </a:pPr>
            <a:r>
              <a:rPr b="1" lang="es">
                <a:solidFill>
                  <a:srgbClr val="6AA84F"/>
                </a:solidFill>
              </a:rPr>
              <a:t>Ventajas</a:t>
            </a:r>
            <a:endParaRPr b="1">
              <a:solidFill>
                <a:srgbClr val="6AA84F"/>
              </a:solidFill>
            </a:endParaRPr>
          </a:p>
          <a:p>
            <a:pPr indent="0" lvl="0" marL="457200" rtl="0" algn="l">
              <a:lnSpc>
                <a:spcPct val="100000"/>
              </a:lnSpc>
              <a:spcBef>
                <a:spcPts val="0"/>
              </a:spcBef>
              <a:spcAft>
                <a:spcPts val="0"/>
              </a:spcAft>
              <a:buNone/>
            </a:pPr>
            <a:r>
              <a:t/>
            </a:r>
            <a:endParaRPr/>
          </a:p>
        </p:txBody>
      </p:sp>
      <p:sp>
        <p:nvSpPr>
          <p:cNvPr id="226" name="Google Shape;226;p32"/>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227" name="Google Shape;227;p32"/>
          <p:cNvPicPr preferRelativeResize="0"/>
          <p:nvPr/>
        </p:nvPicPr>
        <p:blipFill>
          <a:blip r:embed="rId3">
            <a:alphaModFix/>
          </a:blip>
          <a:stretch>
            <a:fillRect/>
          </a:stretch>
        </p:blipFill>
        <p:spPr>
          <a:xfrm>
            <a:off x="4572012" y="2723300"/>
            <a:ext cx="1845576" cy="1845576"/>
          </a:xfrm>
          <a:prstGeom prst="rect">
            <a:avLst/>
          </a:prstGeom>
          <a:noFill/>
          <a:ln>
            <a:noFill/>
          </a:ln>
        </p:spPr>
      </p:pic>
      <p:pic>
        <p:nvPicPr>
          <p:cNvPr id="228" name="Google Shape;228;p32"/>
          <p:cNvPicPr preferRelativeResize="0"/>
          <p:nvPr/>
        </p:nvPicPr>
        <p:blipFill>
          <a:blip r:embed="rId4">
            <a:alphaModFix/>
          </a:blip>
          <a:stretch>
            <a:fillRect/>
          </a:stretch>
        </p:blipFill>
        <p:spPr>
          <a:xfrm>
            <a:off x="6986698" y="2907576"/>
            <a:ext cx="1845601" cy="1477014"/>
          </a:xfrm>
          <a:prstGeom prst="rect">
            <a:avLst/>
          </a:prstGeom>
          <a:noFill/>
          <a:ln>
            <a:noFill/>
          </a:ln>
        </p:spPr>
      </p:pic>
      <p:sp>
        <p:nvSpPr>
          <p:cNvPr id="229" name="Google Shape;229;p32"/>
          <p:cNvSpPr/>
          <p:nvPr/>
        </p:nvSpPr>
        <p:spPr>
          <a:xfrm>
            <a:off x="5609450" y="2039075"/>
            <a:ext cx="1438500" cy="868500"/>
          </a:xfrm>
          <a:prstGeom prst="wedgeEllipseCallout">
            <a:avLst>
              <a:gd fmla="val -36459" name="adj1"/>
              <a:gd fmla="val 498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Trebuchet MS"/>
              <a:ea typeface="Trebuchet MS"/>
              <a:cs typeface="Trebuchet MS"/>
              <a:sym typeface="Trebuchet MS"/>
            </a:endParaRPr>
          </a:p>
        </p:txBody>
      </p:sp>
      <p:sp>
        <p:nvSpPr>
          <p:cNvPr id="230" name="Google Shape;230;p32"/>
          <p:cNvSpPr/>
          <p:nvPr/>
        </p:nvSpPr>
        <p:spPr>
          <a:xfrm>
            <a:off x="6417600" y="2397575"/>
            <a:ext cx="1153500" cy="7089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236" name="Google Shape;236;p33"/>
          <p:cNvSpPr txBox="1"/>
          <p:nvPr>
            <p:ph idx="1" type="body"/>
          </p:nvPr>
        </p:nvSpPr>
        <p:spPr>
          <a:xfrm>
            <a:off x="-81425" y="1152475"/>
            <a:ext cx="8520600" cy="3416400"/>
          </a:xfrm>
          <a:prstGeom prst="rect">
            <a:avLst/>
          </a:prstGeom>
        </p:spPr>
        <p:txBody>
          <a:bodyPr anchorCtr="0" anchor="t" bIns="0" lIns="91425" spcFirstLastPara="1" rIns="91425" wrap="square" tIns="0">
            <a:normAutofit/>
          </a:bodyPr>
          <a:lstStyle/>
          <a:p>
            <a:pPr indent="-342900" lvl="0" marL="457200" rtl="0" algn="l">
              <a:lnSpc>
                <a:spcPct val="100000"/>
              </a:lnSpc>
              <a:spcBef>
                <a:spcPts val="0"/>
              </a:spcBef>
              <a:spcAft>
                <a:spcPts val="0"/>
              </a:spcAft>
              <a:buClr>
                <a:srgbClr val="6AA84F"/>
              </a:buClr>
              <a:buSzPts val="1800"/>
              <a:buChar char="➢"/>
            </a:pPr>
            <a:r>
              <a:rPr b="1" lang="es">
                <a:solidFill>
                  <a:srgbClr val="6AA84F"/>
                </a:solidFill>
              </a:rPr>
              <a:t>Ventajas</a:t>
            </a:r>
            <a:endParaRPr b="1">
              <a:solidFill>
                <a:srgbClr val="6AA84F"/>
              </a:solidFill>
            </a:endParaRPr>
          </a:p>
          <a:p>
            <a:pPr indent="-342900" lvl="0" marL="457200" rtl="0" algn="l">
              <a:lnSpc>
                <a:spcPct val="100000"/>
              </a:lnSpc>
              <a:spcBef>
                <a:spcPts val="0"/>
              </a:spcBef>
              <a:spcAft>
                <a:spcPts val="0"/>
              </a:spcAft>
              <a:buSzPts val="1800"/>
              <a:buChar char="●"/>
            </a:pPr>
            <a:r>
              <a:rPr lang="es"/>
              <a:t>El chatbot estará disponible las</a:t>
            </a:r>
            <a:endParaRPr/>
          </a:p>
          <a:p>
            <a:pPr indent="0" lvl="0" marL="457200" rtl="0" algn="l">
              <a:lnSpc>
                <a:spcPct val="100000"/>
              </a:lnSpc>
              <a:spcBef>
                <a:spcPts val="0"/>
              </a:spcBef>
              <a:spcAft>
                <a:spcPts val="0"/>
              </a:spcAft>
              <a:buNone/>
            </a:pPr>
            <a:r>
              <a:rPr lang="es"/>
              <a:t>24 horas del día.</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p:txBody>
      </p:sp>
      <p:sp>
        <p:nvSpPr>
          <p:cNvPr id="237" name="Google Shape;237;p33"/>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238" name="Google Shape;238;p33"/>
          <p:cNvPicPr preferRelativeResize="0"/>
          <p:nvPr/>
        </p:nvPicPr>
        <p:blipFill>
          <a:blip r:embed="rId3">
            <a:alphaModFix/>
          </a:blip>
          <a:stretch>
            <a:fillRect/>
          </a:stretch>
        </p:blipFill>
        <p:spPr>
          <a:xfrm>
            <a:off x="4572012" y="2723300"/>
            <a:ext cx="1845576" cy="1845576"/>
          </a:xfrm>
          <a:prstGeom prst="rect">
            <a:avLst/>
          </a:prstGeom>
          <a:noFill/>
          <a:ln>
            <a:noFill/>
          </a:ln>
        </p:spPr>
      </p:pic>
      <p:pic>
        <p:nvPicPr>
          <p:cNvPr id="239" name="Google Shape;239;p33"/>
          <p:cNvPicPr preferRelativeResize="0"/>
          <p:nvPr/>
        </p:nvPicPr>
        <p:blipFill>
          <a:blip r:embed="rId4">
            <a:alphaModFix/>
          </a:blip>
          <a:stretch>
            <a:fillRect/>
          </a:stretch>
        </p:blipFill>
        <p:spPr>
          <a:xfrm>
            <a:off x="6986698" y="2907576"/>
            <a:ext cx="1845601" cy="1477014"/>
          </a:xfrm>
          <a:prstGeom prst="rect">
            <a:avLst/>
          </a:prstGeom>
          <a:noFill/>
          <a:ln>
            <a:noFill/>
          </a:ln>
        </p:spPr>
      </p:pic>
      <p:sp>
        <p:nvSpPr>
          <p:cNvPr id="240" name="Google Shape;240;p33"/>
          <p:cNvSpPr/>
          <p:nvPr/>
        </p:nvSpPr>
        <p:spPr>
          <a:xfrm>
            <a:off x="5609450" y="2039075"/>
            <a:ext cx="1438500" cy="868500"/>
          </a:xfrm>
          <a:prstGeom prst="wedgeEllipseCallout">
            <a:avLst>
              <a:gd fmla="val -36459" name="adj1"/>
              <a:gd fmla="val 498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Trebuchet MS"/>
              <a:ea typeface="Trebuchet MS"/>
              <a:cs typeface="Trebuchet MS"/>
              <a:sym typeface="Trebuchet MS"/>
            </a:endParaRPr>
          </a:p>
        </p:txBody>
      </p:sp>
      <p:sp>
        <p:nvSpPr>
          <p:cNvPr id="241" name="Google Shape;241;p33"/>
          <p:cNvSpPr/>
          <p:nvPr/>
        </p:nvSpPr>
        <p:spPr>
          <a:xfrm>
            <a:off x="6417600" y="2397575"/>
            <a:ext cx="1153500" cy="7089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247" name="Google Shape;247;p34"/>
          <p:cNvSpPr txBox="1"/>
          <p:nvPr>
            <p:ph idx="1" type="body"/>
          </p:nvPr>
        </p:nvSpPr>
        <p:spPr>
          <a:xfrm>
            <a:off x="-81425" y="1152475"/>
            <a:ext cx="8520600" cy="3416400"/>
          </a:xfrm>
          <a:prstGeom prst="rect">
            <a:avLst/>
          </a:prstGeom>
        </p:spPr>
        <p:txBody>
          <a:bodyPr anchorCtr="0" anchor="t" bIns="0" lIns="91425" spcFirstLastPara="1" rIns="91425" wrap="square" tIns="0">
            <a:normAutofit/>
          </a:bodyPr>
          <a:lstStyle/>
          <a:p>
            <a:pPr indent="-342900" lvl="0" marL="457200" rtl="0" algn="l">
              <a:lnSpc>
                <a:spcPct val="100000"/>
              </a:lnSpc>
              <a:spcBef>
                <a:spcPts val="0"/>
              </a:spcBef>
              <a:spcAft>
                <a:spcPts val="0"/>
              </a:spcAft>
              <a:buClr>
                <a:srgbClr val="6AA84F"/>
              </a:buClr>
              <a:buSzPts val="1800"/>
              <a:buChar char="➢"/>
            </a:pPr>
            <a:r>
              <a:rPr b="1" lang="es">
                <a:solidFill>
                  <a:srgbClr val="6AA84F"/>
                </a:solidFill>
              </a:rPr>
              <a:t>Ventajas</a:t>
            </a:r>
            <a:endParaRPr b="1">
              <a:solidFill>
                <a:srgbClr val="6AA84F"/>
              </a:solidFill>
            </a:endParaRPr>
          </a:p>
          <a:p>
            <a:pPr indent="-342900" lvl="0" marL="457200" rtl="0" algn="l">
              <a:lnSpc>
                <a:spcPct val="100000"/>
              </a:lnSpc>
              <a:spcBef>
                <a:spcPts val="0"/>
              </a:spcBef>
              <a:spcAft>
                <a:spcPts val="0"/>
              </a:spcAft>
              <a:buSzPts val="1800"/>
              <a:buChar char="●"/>
            </a:pPr>
            <a:r>
              <a:rPr lang="es"/>
              <a:t>El chatbot estará disponible las</a:t>
            </a:r>
            <a:endParaRPr/>
          </a:p>
          <a:p>
            <a:pPr indent="0" lvl="0" marL="457200" rtl="0" algn="l">
              <a:lnSpc>
                <a:spcPct val="100000"/>
              </a:lnSpc>
              <a:spcBef>
                <a:spcPts val="0"/>
              </a:spcBef>
              <a:spcAft>
                <a:spcPts val="0"/>
              </a:spcAft>
              <a:buNone/>
            </a:pPr>
            <a:r>
              <a:rPr lang="es"/>
              <a:t>24 horas del día.</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s"/>
              <a:t>Permite brindar atención a </a:t>
            </a:r>
            <a:endParaRPr/>
          </a:p>
          <a:p>
            <a:pPr indent="0" lvl="0" marL="457200" rtl="0" algn="l">
              <a:lnSpc>
                <a:spcPct val="100000"/>
              </a:lnSpc>
              <a:spcBef>
                <a:spcPts val="0"/>
              </a:spcBef>
              <a:spcAft>
                <a:spcPts val="0"/>
              </a:spcAft>
              <a:buNone/>
            </a:pPr>
            <a:r>
              <a:rPr lang="es"/>
              <a:t>grandes cantidades de clientes con</a:t>
            </a:r>
            <a:endParaRPr/>
          </a:p>
          <a:p>
            <a:pPr indent="0" lvl="0" marL="457200" rtl="0" algn="l">
              <a:lnSpc>
                <a:spcPct val="100000"/>
              </a:lnSpc>
              <a:spcBef>
                <a:spcPts val="0"/>
              </a:spcBef>
              <a:spcAft>
                <a:spcPts val="0"/>
              </a:spcAft>
              <a:buNone/>
            </a:pPr>
            <a:r>
              <a:rPr lang="es"/>
              <a:t>una cantidad limitada de empleados.</a:t>
            </a:r>
            <a:endParaRPr/>
          </a:p>
        </p:txBody>
      </p:sp>
      <p:sp>
        <p:nvSpPr>
          <p:cNvPr id="248" name="Google Shape;248;p34"/>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249" name="Google Shape;249;p34"/>
          <p:cNvPicPr preferRelativeResize="0"/>
          <p:nvPr/>
        </p:nvPicPr>
        <p:blipFill>
          <a:blip r:embed="rId3">
            <a:alphaModFix/>
          </a:blip>
          <a:stretch>
            <a:fillRect/>
          </a:stretch>
        </p:blipFill>
        <p:spPr>
          <a:xfrm>
            <a:off x="4572012" y="2723300"/>
            <a:ext cx="1845576" cy="1845576"/>
          </a:xfrm>
          <a:prstGeom prst="rect">
            <a:avLst/>
          </a:prstGeom>
          <a:noFill/>
          <a:ln>
            <a:noFill/>
          </a:ln>
        </p:spPr>
      </p:pic>
      <p:pic>
        <p:nvPicPr>
          <p:cNvPr id="250" name="Google Shape;250;p34"/>
          <p:cNvPicPr preferRelativeResize="0"/>
          <p:nvPr/>
        </p:nvPicPr>
        <p:blipFill>
          <a:blip r:embed="rId4">
            <a:alphaModFix/>
          </a:blip>
          <a:stretch>
            <a:fillRect/>
          </a:stretch>
        </p:blipFill>
        <p:spPr>
          <a:xfrm>
            <a:off x="6986698" y="2907576"/>
            <a:ext cx="1845601" cy="1477014"/>
          </a:xfrm>
          <a:prstGeom prst="rect">
            <a:avLst/>
          </a:prstGeom>
          <a:noFill/>
          <a:ln>
            <a:noFill/>
          </a:ln>
        </p:spPr>
      </p:pic>
      <p:sp>
        <p:nvSpPr>
          <p:cNvPr id="251" name="Google Shape;251;p34"/>
          <p:cNvSpPr/>
          <p:nvPr/>
        </p:nvSpPr>
        <p:spPr>
          <a:xfrm>
            <a:off x="5609450" y="2039075"/>
            <a:ext cx="1438500" cy="868500"/>
          </a:xfrm>
          <a:prstGeom prst="wedgeEllipseCallout">
            <a:avLst>
              <a:gd fmla="val -36459" name="adj1"/>
              <a:gd fmla="val 498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Trebuchet MS"/>
              <a:ea typeface="Trebuchet MS"/>
              <a:cs typeface="Trebuchet MS"/>
              <a:sym typeface="Trebuchet MS"/>
            </a:endParaRPr>
          </a:p>
        </p:txBody>
      </p:sp>
      <p:sp>
        <p:nvSpPr>
          <p:cNvPr id="252" name="Google Shape;252;p34"/>
          <p:cNvSpPr/>
          <p:nvPr/>
        </p:nvSpPr>
        <p:spPr>
          <a:xfrm>
            <a:off x="6417600" y="2397575"/>
            <a:ext cx="1153500" cy="7089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258" name="Google Shape;258;p35"/>
          <p:cNvSpPr txBox="1"/>
          <p:nvPr>
            <p:ph idx="1" type="body"/>
          </p:nvPr>
        </p:nvSpPr>
        <p:spPr>
          <a:xfrm>
            <a:off x="-81425" y="1152475"/>
            <a:ext cx="8520600" cy="3416400"/>
          </a:xfrm>
          <a:prstGeom prst="rect">
            <a:avLst/>
          </a:prstGeom>
        </p:spPr>
        <p:txBody>
          <a:bodyPr anchorCtr="0" anchor="t" bIns="0" lIns="91425" spcFirstLastPara="1" rIns="91425" wrap="square" tIns="0">
            <a:normAutofit/>
          </a:bodyPr>
          <a:lstStyle/>
          <a:p>
            <a:pPr indent="-342900" lvl="0" marL="457200" rtl="0" algn="l">
              <a:lnSpc>
                <a:spcPct val="100000"/>
              </a:lnSpc>
              <a:spcBef>
                <a:spcPts val="0"/>
              </a:spcBef>
              <a:spcAft>
                <a:spcPts val="0"/>
              </a:spcAft>
              <a:buClr>
                <a:srgbClr val="6AA84F"/>
              </a:buClr>
              <a:buSzPts val="1800"/>
              <a:buChar char="➢"/>
            </a:pPr>
            <a:r>
              <a:rPr b="1" lang="es">
                <a:solidFill>
                  <a:srgbClr val="6AA84F"/>
                </a:solidFill>
              </a:rPr>
              <a:t>Ventajas</a:t>
            </a:r>
            <a:endParaRPr b="1">
              <a:solidFill>
                <a:srgbClr val="6AA84F"/>
              </a:solidFill>
            </a:endParaRPr>
          </a:p>
          <a:p>
            <a:pPr indent="-342900" lvl="0" marL="457200" rtl="0" algn="l">
              <a:lnSpc>
                <a:spcPct val="100000"/>
              </a:lnSpc>
              <a:spcBef>
                <a:spcPts val="0"/>
              </a:spcBef>
              <a:spcAft>
                <a:spcPts val="0"/>
              </a:spcAft>
              <a:buSzPts val="1800"/>
              <a:buChar char="●"/>
            </a:pPr>
            <a:r>
              <a:rPr lang="es"/>
              <a:t>El chatbot estará disponible las</a:t>
            </a:r>
            <a:endParaRPr/>
          </a:p>
          <a:p>
            <a:pPr indent="0" lvl="0" marL="457200" rtl="0" algn="l">
              <a:lnSpc>
                <a:spcPct val="100000"/>
              </a:lnSpc>
              <a:spcBef>
                <a:spcPts val="0"/>
              </a:spcBef>
              <a:spcAft>
                <a:spcPts val="0"/>
              </a:spcAft>
              <a:buNone/>
            </a:pPr>
            <a:r>
              <a:rPr lang="es"/>
              <a:t>24 horas del día.</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s"/>
              <a:t>Permite brindar atención a </a:t>
            </a:r>
            <a:endParaRPr/>
          </a:p>
          <a:p>
            <a:pPr indent="0" lvl="0" marL="457200" rtl="0" algn="l">
              <a:lnSpc>
                <a:spcPct val="100000"/>
              </a:lnSpc>
              <a:spcBef>
                <a:spcPts val="0"/>
              </a:spcBef>
              <a:spcAft>
                <a:spcPts val="0"/>
              </a:spcAft>
              <a:buNone/>
            </a:pPr>
            <a:r>
              <a:rPr lang="es"/>
              <a:t>grandes cantidades de clientes con</a:t>
            </a:r>
            <a:endParaRPr/>
          </a:p>
          <a:p>
            <a:pPr indent="0" lvl="0" marL="457200" rtl="0" algn="l">
              <a:lnSpc>
                <a:spcPct val="100000"/>
              </a:lnSpc>
              <a:spcBef>
                <a:spcPts val="0"/>
              </a:spcBef>
              <a:spcAft>
                <a:spcPts val="0"/>
              </a:spcAft>
              <a:buNone/>
            </a:pPr>
            <a:r>
              <a:rPr lang="es"/>
              <a:t>una cantidad limitada de empleados.</a:t>
            </a:r>
            <a:endParaRPr/>
          </a:p>
        </p:txBody>
      </p:sp>
      <p:sp>
        <p:nvSpPr>
          <p:cNvPr id="259" name="Google Shape;259;p35"/>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sp>
        <p:nvSpPr>
          <p:cNvPr id="260" name="Google Shape;260;p35"/>
          <p:cNvSpPr txBox="1"/>
          <p:nvPr>
            <p:ph idx="1" type="body"/>
          </p:nvPr>
        </p:nvSpPr>
        <p:spPr>
          <a:xfrm>
            <a:off x="4296225" y="1152475"/>
            <a:ext cx="8520600" cy="3416400"/>
          </a:xfrm>
          <a:prstGeom prst="rect">
            <a:avLst/>
          </a:prstGeom>
        </p:spPr>
        <p:txBody>
          <a:bodyPr anchorCtr="0" anchor="t" bIns="0" lIns="91425" spcFirstLastPara="1" rIns="91425" wrap="square" tIns="0">
            <a:normAutofit/>
          </a:bodyPr>
          <a:lstStyle/>
          <a:p>
            <a:pPr indent="-342900" lvl="0" marL="457200" rtl="0" algn="l">
              <a:lnSpc>
                <a:spcPct val="100000"/>
              </a:lnSpc>
              <a:spcBef>
                <a:spcPts val="0"/>
              </a:spcBef>
              <a:spcAft>
                <a:spcPts val="0"/>
              </a:spcAft>
              <a:buClr>
                <a:srgbClr val="FF0000"/>
              </a:buClr>
              <a:buSzPts val="1800"/>
              <a:buChar char="➢"/>
            </a:pPr>
            <a:r>
              <a:rPr b="1" lang="es">
                <a:solidFill>
                  <a:srgbClr val="FF0000"/>
                </a:solidFill>
              </a:rPr>
              <a:t>Desventajas</a:t>
            </a:r>
            <a:endParaRPr b="1">
              <a:solidFill>
                <a:srgbClr val="FF0000"/>
              </a:solidFill>
            </a:endParaRPr>
          </a:p>
          <a:p>
            <a:pPr indent="0" lvl="0" marL="0" rtl="0" algn="l">
              <a:lnSpc>
                <a:spcPct val="100000"/>
              </a:lnSpc>
              <a:spcBef>
                <a:spcPts val="0"/>
              </a:spcBef>
              <a:spcAft>
                <a:spcPts val="0"/>
              </a:spcAft>
              <a:buNone/>
            </a:pPr>
            <a:r>
              <a:t/>
            </a:r>
            <a:endParaRPr/>
          </a:p>
        </p:txBody>
      </p:sp>
      <p:pic>
        <p:nvPicPr>
          <p:cNvPr id="261" name="Google Shape;261;p35"/>
          <p:cNvPicPr preferRelativeResize="0"/>
          <p:nvPr/>
        </p:nvPicPr>
        <p:blipFill>
          <a:blip r:embed="rId3">
            <a:alphaModFix/>
          </a:blip>
          <a:stretch>
            <a:fillRect/>
          </a:stretch>
        </p:blipFill>
        <p:spPr>
          <a:xfrm>
            <a:off x="6394625" y="3944159"/>
            <a:ext cx="1056005" cy="1084416"/>
          </a:xfrm>
          <a:prstGeom prst="rect">
            <a:avLst/>
          </a:prstGeom>
          <a:noFill/>
          <a:ln>
            <a:noFill/>
          </a:ln>
        </p:spPr>
      </p:pic>
      <p:pic>
        <p:nvPicPr>
          <p:cNvPr id="262" name="Google Shape;262;p35"/>
          <p:cNvPicPr preferRelativeResize="0"/>
          <p:nvPr/>
        </p:nvPicPr>
        <p:blipFill>
          <a:blip r:embed="rId4">
            <a:alphaModFix/>
          </a:blip>
          <a:stretch>
            <a:fillRect/>
          </a:stretch>
        </p:blipFill>
        <p:spPr>
          <a:xfrm>
            <a:off x="7776271" y="4052435"/>
            <a:ext cx="1056031" cy="867859"/>
          </a:xfrm>
          <a:prstGeom prst="rect">
            <a:avLst/>
          </a:prstGeom>
          <a:noFill/>
          <a:ln>
            <a:noFill/>
          </a:ln>
        </p:spPr>
      </p:pic>
      <p:sp>
        <p:nvSpPr>
          <p:cNvPr id="263" name="Google Shape;263;p35"/>
          <p:cNvSpPr/>
          <p:nvPr/>
        </p:nvSpPr>
        <p:spPr>
          <a:xfrm>
            <a:off x="6988231" y="3542125"/>
            <a:ext cx="823200" cy="510300"/>
          </a:xfrm>
          <a:prstGeom prst="wedgeEllipseCallout">
            <a:avLst>
              <a:gd fmla="val -36459" name="adj1"/>
              <a:gd fmla="val 498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Trebuchet MS"/>
              <a:ea typeface="Trebuchet MS"/>
              <a:cs typeface="Trebuchet MS"/>
              <a:sym typeface="Trebuchet MS"/>
            </a:endParaRPr>
          </a:p>
        </p:txBody>
      </p:sp>
      <p:sp>
        <p:nvSpPr>
          <p:cNvPr id="264" name="Google Shape;264;p35"/>
          <p:cNvSpPr/>
          <p:nvPr/>
        </p:nvSpPr>
        <p:spPr>
          <a:xfrm>
            <a:off x="7450642" y="3752771"/>
            <a:ext cx="660300" cy="4167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270" name="Google Shape;270;p36"/>
          <p:cNvSpPr txBox="1"/>
          <p:nvPr>
            <p:ph idx="1" type="body"/>
          </p:nvPr>
        </p:nvSpPr>
        <p:spPr>
          <a:xfrm>
            <a:off x="-81425" y="1152475"/>
            <a:ext cx="8520600" cy="3416400"/>
          </a:xfrm>
          <a:prstGeom prst="rect">
            <a:avLst/>
          </a:prstGeom>
        </p:spPr>
        <p:txBody>
          <a:bodyPr anchorCtr="0" anchor="t" bIns="0" lIns="91425" spcFirstLastPara="1" rIns="91425" wrap="square" tIns="0">
            <a:normAutofit/>
          </a:bodyPr>
          <a:lstStyle/>
          <a:p>
            <a:pPr indent="-342900" lvl="0" marL="457200" rtl="0" algn="l">
              <a:lnSpc>
                <a:spcPct val="100000"/>
              </a:lnSpc>
              <a:spcBef>
                <a:spcPts val="0"/>
              </a:spcBef>
              <a:spcAft>
                <a:spcPts val="0"/>
              </a:spcAft>
              <a:buClr>
                <a:srgbClr val="6AA84F"/>
              </a:buClr>
              <a:buSzPts val="1800"/>
              <a:buChar char="➢"/>
            </a:pPr>
            <a:r>
              <a:rPr b="1" lang="es">
                <a:solidFill>
                  <a:srgbClr val="6AA84F"/>
                </a:solidFill>
              </a:rPr>
              <a:t>Ventajas</a:t>
            </a:r>
            <a:endParaRPr b="1">
              <a:solidFill>
                <a:srgbClr val="6AA84F"/>
              </a:solidFill>
            </a:endParaRPr>
          </a:p>
          <a:p>
            <a:pPr indent="-342900" lvl="0" marL="457200" rtl="0" algn="l">
              <a:lnSpc>
                <a:spcPct val="100000"/>
              </a:lnSpc>
              <a:spcBef>
                <a:spcPts val="0"/>
              </a:spcBef>
              <a:spcAft>
                <a:spcPts val="0"/>
              </a:spcAft>
              <a:buSzPts val="1800"/>
              <a:buChar char="●"/>
            </a:pPr>
            <a:r>
              <a:rPr lang="es"/>
              <a:t>El chatbot estará disponible las</a:t>
            </a:r>
            <a:endParaRPr/>
          </a:p>
          <a:p>
            <a:pPr indent="0" lvl="0" marL="457200" rtl="0" algn="l">
              <a:lnSpc>
                <a:spcPct val="100000"/>
              </a:lnSpc>
              <a:spcBef>
                <a:spcPts val="0"/>
              </a:spcBef>
              <a:spcAft>
                <a:spcPts val="0"/>
              </a:spcAft>
              <a:buNone/>
            </a:pPr>
            <a:r>
              <a:rPr lang="es"/>
              <a:t>24 horas del día.</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s"/>
              <a:t>Permite brindar atención a </a:t>
            </a:r>
            <a:endParaRPr/>
          </a:p>
          <a:p>
            <a:pPr indent="0" lvl="0" marL="457200" rtl="0" algn="l">
              <a:lnSpc>
                <a:spcPct val="100000"/>
              </a:lnSpc>
              <a:spcBef>
                <a:spcPts val="0"/>
              </a:spcBef>
              <a:spcAft>
                <a:spcPts val="0"/>
              </a:spcAft>
              <a:buNone/>
            </a:pPr>
            <a:r>
              <a:rPr lang="es"/>
              <a:t>grandes cantidades de clientes con</a:t>
            </a:r>
            <a:endParaRPr/>
          </a:p>
          <a:p>
            <a:pPr indent="0" lvl="0" marL="457200" rtl="0" algn="l">
              <a:lnSpc>
                <a:spcPct val="100000"/>
              </a:lnSpc>
              <a:spcBef>
                <a:spcPts val="0"/>
              </a:spcBef>
              <a:spcAft>
                <a:spcPts val="0"/>
              </a:spcAft>
              <a:buNone/>
            </a:pPr>
            <a:r>
              <a:rPr lang="es"/>
              <a:t>una cantidad limitada de empleados.</a:t>
            </a:r>
            <a:endParaRPr/>
          </a:p>
        </p:txBody>
      </p:sp>
      <p:sp>
        <p:nvSpPr>
          <p:cNvPr id="271" name="Google Shape;271;p36"/>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sp>
        <p:nvSpPr>
          <p:cNvPr id="272" name="Google Shape;272;p36"/>
          <p:cNvSpPr txBox="1"/>
          <p:nvPr>
            <p:ph idx="1" type="body"/>
          </p:nvPr>
        </p:nvSpPr>
        <p:spPr>
          <a:xfrm>
            <a:off x="4296225" y="1152475"/>
            <a:ext cx="8520600" cy="3416400"/>
          </a:xfrm>
          <a:prstGeom prst="rect">
            <a:avLst/>
          </a:prstGeom>
        </p:spPr>
        <p:txBody>
          <a:bodyPr anchorCtr="0" anchor="t" bIns="0" lIns="91425" spcFirstLastPara="1" rIns="91425" wrap="square" tIns="0">
            <a:normAutofit/>
          </a:bodyPr>
          <a:lstStyle/>
          <a:p>
            <a:pPr indent="-342900" lvl="0" marL="457200" rtl="0" algn="l">
              <a:lnSpc>
                <a:spcPct val="100000"/>
              </a:lnSpc>
              <a:spcBef>
                <a:spcPts val="0"/>
              </a:spcBef>
              <a:spcAft>
                <a:spcPts val="0"/>
              </a:spcAft>
              <a:buClr>
                <a:srgbClr val="FF0000"/>
              </a:buClr>
              <a:buSzPts val="1800"/>
              <a:buChar char="➢"/>
            </a:pPr>
            <a:r>
              <a:rPr b="1" lang="es">
                <a:solidFill>
                  <a:srgbClr val="FF0000"/>
                </a:solidFill>
              </a:rPr>
              <a:t>Desventajas</a:t>
            </a:r>
            <a:endParaRPr/>
          </a:p>
          <a:p>
            <a:pPr indent="-342900" lvl="0" marL="457200" rtl="0" algn="l">
              <a:lnSpc>
                <a:spcPct val="100000"/>
              </a:lnSpc>
              <a:spcBef>
                <a:spcPts val="0"/>
              </a:spcBef>
              <a:spcAft>
                <a:spcPts val="0"/>
              </a:spcAft>
              <a:buSzPts val="1800"/>
              <a:buChar char="●"/>
            </a:pPr>
            <a:r>
              <a:rPr lang="es"/>
              <a:t>Ciertas consultas pueden requerir</a:t>
            </a:r>
            <a:endParaRPr/>
          </a:p>
          <a:p>
            <a:pPr indent="0" lvl="0" marL="457200" rtl="0" algn="l">
              <a:lnSpc>
                <a:spcPct val="100000"/>
              </a:lnSpc>
              <a:spcBef>
                <a:spcPts val="0"/>
              </a:spcBef>
              <a:spcAft>
                <a:spcPts val="0"/>
              </a:spcAft>
              <a:buNone/>
            </a:pPr>
            <a:r>
              <a:rPr lang="es"/>
              <a:t>la atención de un operador humano.</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p:txBody>
      </p:sp>
      <p:pic>
        <p:nvPicPr>
          <p:cNvPr id="273" name="Google Shape;273;p36"/>
          <p:cNvPicPr preferRelativeResize="0"/>
          <p:nvPr/>
        </p:nvPicPr>
        <p:blipFill>
          <a:blip r:embed="rId3">
            <a:alphaModFix/>
          </a:blip>
          <a:stretch>
            <a:fillRect/>
          </a:stretch>
        </p:blipFill>
        <p:spPr>
          <a:xfrm>
            <a:off x="6394625" y="3944159"/>
            <a:ext cx="1056005" cy="1084416"/>
          </a:xfrm>
          <a:prstGeom prst="rect">
            <a:avLst/>
          </a:prstGeom>
          <a:noFill/>
          <a:ln>
            <a:noFill/>
          </a:ln>
        </p:spPr>
      </p:pic>
      <p:pic>
        <p:nvPicPr>
          <p:cNvPr id="274" name="Google Shape;274;p36"/>
          <p:cNvPicPr preferRelativeResize="0"/>
          <p:nvPr/>
        </p:nvPicPr>
        <p:blipFill>
          <a:blip r:embed="rId4">
            <a:alphaModFix/>
          </a:blip>
          <a:stretch>
            <a:fillRect/>
          </a:stretch>
        </p:blipFill>
        <p:spPr>
          <a:xfrm>
            <a:off x="7776271" y="4052435"/>
            <a:ext cx="1056031" cy="867859"/>
          </a:xfrm>
          <a:prstGeom prst="rect">
            <a:avLst/>
          </a:prstGeom>
          <a:noFill/>
          <a:ln>
            <a:noFill/>
          </a:ln>
        </p:spPr>
      </p:pic>
      <p:sp>
        <p:nvSpPr>
          <p:cNvPr id="275" name="Google Shape;275;p36"/>
          <p:cNvSpPr/>
          <p:nvPr/>
        </p:nvSpPr>
        <p:spPr>
          <a:xfrm>
            <a:off x="6988231" y="3542125"/>
            <a:ext cx="823200" cy="510300"/>
          </a:xfrm>
          <a:prstGeom prst="wedgeEllipseCallout">
            <a:avLst>
              <a:gd fmla="val -36459" name="adj1"/>
              <a:gd fmla="val 498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Trebuchet MS"/>
              <a:ea typeface="Trebuchet MS"/>
              <a:cs typeface="Trebuchet MS"/>
              <a:sym typeface="Trebuchet MS"/>
            </a:endParaRPr>
          </a:p>
        </p:txBody>
      </p:sp>
      <p:sp>
        <p:nvSpPr>
          <p:cNvPr id="276" name="Google Shape;276;p36"/>
          <p:cNvSpPr/>
          <p:nvPr/>
        </p:nvSpPr>
        <p:spPr>
          <a:xfrm>
            <a:off x="7450642" y="3752771"/>
            <a:ext cx="660300" cy="4167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282" name="Google Shape;282;p37"/>
          <p:cNvSpPr txBox="1"/>
          <p:nvPr>
            <p:ph idx="1" type="body"/>
          </p:nvPr>
        </p:nvSpPr>
        <p:spPr>
          <a:xfrm>
            <a:off x="-81425" y="1152475"/>
            <a:ext cx="8520600" cy="3416400"/>
          </a:xfrm>
          <a:prstGeom prst="rect">
            <a:avLst/>
          </a:prstGeom>
        </p:spPr>
        <p:txBody>
          <a:bodyPr anchorCtr="0" anchor="t" bIns="0" lIns="91425" spcFirstLastPara="1" rIns="91425" wrap="square" tIns="0">
            <a:normAutofit/>
          </a:bodyPr>
          <a:lstStyle/>
          <a:p>
            <a:pPr indent="-342900" lvl="0" marL="457200" rtl="0" algn="l">
              <a:lnSpc>
                <a:spcPct val="100000"/>
              </a:lnSpc>
              <a:spcBef>
                <a:spcPts val="0"/>
              </a:spcBef>
              <a:spcAft>
                <a:spcPts val="0"/>
              </a:spcAft>
              <a:buClr>
                <a:srgbClr val="6AA84F"/>
              </a:buClr>
              <a:buSzPts val="1800"/>
              <a:buChar char="➢"/>
            </a:pPr>
            <a:r>
              <a:rPr b="1" lang="es">
                <a:solidFill>
                  <a:srgbClr val="6AA84F"/>
                </a:solidFill>
              </a:rPr>
              <a:t>Ventajas</a:t>
            </a:r>
            <a:endParaRPr b="1">
              <a:solidFill>
                <a:srgbClr val="6AA84F"/>
              </a:solidFill>
            </a:endParaRPr>
          </a:p>
          <a:p>
            <a:pPr indent="-342900" lvl="0" marL="457200" rtl="0" algn="l">
              <a:lnSpc>
                <a:spcPct val="100000"/>
              </a:lnSpc>
              <a:spcBef>
                <a:spcPts val="0"/>
              </a:spcBef>
              <a:spcAft>
                <a:spcPts val="0"/>
              </a:spcAft>
              <a:buSzPts val="1800"/>
              <a:buChar char="●"/>
            </a:pPr>
            <a:r>
              <a:rPr lang="es"/>
              <a:t>El chatbot estará disponible las</a:t>
            </a:r>
            <a:endParaRPr/>
          </a:p>
          <a:p>
            <a:pPr indent="0" lvl="0" marL="457200" rtl="0" algn="l">
              <a:lnSpc>
                <a:spcPct val="100000"/>
              </a:lnSpc>
              <a:spcBef>
                <a:spcPts val="0"/>
              </a:spcBef>
              <a:spcAft>
                <a:spcPts val="0"/>
              </a:spcAft>
              <a:buNone/>
            </a:pPr>
            <a:r>
              <a:rPr lang="es"/>
              <a:t>24 horas del día.</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s"/>
              <a:t>Permite brindar atención a </a:t>
            </a:r>
            <a:endParaRPr/>
          </a:p>
          <a:p>
            <a:pPr indent="0" lvl="0" marL="457200" rtl="0" algn="l">
              <a:lnSpc>
                <a:spcPct val="100000"/>
              </a:lnSpc>
              <a:spcBef>
                <a:spcPts val="0"/>
              </a:spcBef>
              <a:spcAft>
                <a:spcPts val="0"/>
              </a:spcAft>
              <a:buNone/>
            </a:pPr>
            <a:r>
              <a:rPr lang="es"/>
              <a:t>grandes cantidades de clientes con</a:t>
            </a:r>
            <a:endParaRPr/>
          </a:p>
          <a:p>
            <a:pPr indent="0" lvl="0" marL="457200" rtl="0" algn="l">
              <a:lnSpc>
                <a:spcPct val="100000"/>
              </a:lnSpc>
              <a:spcBef>
                <a:spcPts val="0"/>
              </a:spcBef>
              <a:spcAft>
                <a:spcPts val="0"/>
              </a:spcAft>
              <a:buNone/>
            </a:pPr>
            <a:r>
              <a:rPr lang="es"/>
              <a:t>una cantidad limitada de empleados.</a:t>
            </a:r>
            <a:endParaRPr/>
          </a:p>
        </p:txBody>
      </p:sp>
      <p:sp>
        <p:nvSpPr>
          <p:cNvPr id="283" name="Google Shape;283;p37"/>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sp>
        <p:nvSpPr>
          <p:cNvPr id="284" name="Google Shape;284;p37"/>
          <p:cNvSpPr txBox="1"/>
          <p:nvPr>
            <p:ph idx="1" type="body"/>
          </p:nvPr>
        </p:nvSpPr>
        <p:spPr>
          <a:xfrm>
            <a:off x="4296225" y="1152475"/>
            <a:ext cx="8520600" cy="3416400"/>
          </a:xfrm>
          <a:prstGeom prst="rect">
            <a:avLst/>
          </a:prstGeom>
        </p:spPr>
        <p:txBody>
          <a:bodyPr anchorCtr="0" anchor="t" bIns="0" lIns="91425" spcFirstLastPara="1" rIns="91425" wrap="square" tIns="0">
            <a:normAutofit/>
          </a:bodyPr>
          <a:lstStyle/>
          <a:p>
            <a:pPr indent="-342900" lvl="0" marL="457200" rtl="0" algn="l">
              <a:lnSpc>
                <a:spcPct val="100000"/>
              </a:lnSpc>
              <a:spcBef>
                <a:spcPts val="0"/>
              </a:spcBef>
              <a:spcAft>
                <a:spcPts val="0"/>
              </a:spcAft>
              <a:buClr>
                <a:srgbClr val="FF0000"/>
              </a:buClr>
              <a:buSzPts val="1800"/>
              <a:buChar char="➢"/>
            </a:pPr>
            <a:r>
              <a:rPr b="1" lang="es">
                <a:solidFill>
                  <a:srgbClr val="FF0000"/>
                </a:solidFill>
              </a:rPr>
              <a:t>Desventajas</a:t>
            </a:r>
            <a:endParaRPr/>
          </a:p>
          <a:p>
            <a:pPr indent="-342900" lvl="0" marL="457200" rtl="0" algn="l">
              <a:lnSpc>
                <a:spcPct val="100000"/>
              </a:lnSpc>
              <a:spcBef>
                <a:spcPts val="0"/>
              </a:spcBef>
              <a:spcAft>
                <a:spcPts val="0"/>
              </a:spcAft>
              <a:buSzPts val="1800"/>
              <a:buChar char="●"/>
            </a:pPr>
            <a:r>
              <a:rPr lang="es"/>
              <a:t>Ciertas consultas pueden requerir</a:t>
            </a:r>
            <a:endParaRPr/>
          </a:p>
          <a:p>
            <a:pPr indent="0" lvl="0" marL="457200" rtl="0" algn="l">
              <a:lnSpc>
                <a:spcPct val="100000"/>
              </a:lnSpc>
              <a:spcBef>
                <a:spcPts val="0"/>
              </a:spcBef>
              <a:spcAft>
                <a:spcPts val="0"/>
              </a:spcAft>
              <a:buNone/>
            </a:pPr>
            <a:r>
              <a:rPr lang="es"/>
              <a:t>la atención de un operador humano.</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s"/>
              <a:t>A los humanos no nos gusta sentir que</a:t>
            </a:r>
            <a:endParaRPr/>
          </a:p>
          <a:p>
            <a:pPr indent="0" lvl="0" marL="457200" rtl="0" algn="l">
              <a:lnSpc>
                <a:spcPct val="100000"/>
              </a:lnSpc>
              <a:spcBef>
                <a:spcPts val="0"/>
              </a:spcBef>
              <a:spcAft>
                <a:spcPts val="0"/>
              </a:spcAft>
              <a:buNone/>
            </a:pPr>
            <a:r>
              <a:rPr lang="es"/>
              <a:t>estamos “hablando con una máquina”.</a:t>
            </a:r>
            <a:endParaRPr/>
          </a:p>
          <a:p>
            <a:pPr indent="0" lvl="0" marL="457200" rtl="0" algn="l">
              <a:lnSpc>
                <a:spcPct val="100000"/>
              </a:lnSpc>
              <a:spcBef>
                <a:spcPts val="0"/>
              </a:spcBef>
              <a:spcAft>
                <a:spcPts val="0"/>
              </a:spcAft>
              <a:buNone/>
            </a:pPr>
            <a:r>
              <a:t/>
            </a:r>
            <a:endParaRPr/>
          </a:p>
        </p:txBody>
      </p:sp>
      <p:pic>
        <p:nvPicPr>
          <p:cNvPr id="285" name="Google Shape;285;p37"/>
          <p:cNvPicPr preferRelativeResize="0"/>
          <p:nvPr/>
        </p:nvPicPr>
        <p:blipFill>
          <a:blip r:embed="rId3">
            <a:alphaModFix/>
          </a:blip>
          <a:stretch>
            <a:fillRect/>
          </a:stretch>
        </p:blipFill>
        <p:spPr>
          <a:xfrm>
            <a:off x="6394625" y="3944159"/>
            <a:ext cx="1056005" cy="1084416"/>
          </a:xfrm>
          <a:prstGeom prst="rect">
            <a:avLst/>
          </a:prstGeom>
          <a:noFill/>
          <a:ln>
            <a:noFill/>
          </a:ln>
        </p:spPr>
      </p:pic>
      <p:pic>
        <p:nvPicPr>
          <p:cNvPr id="286" name="Google Shape;286;p37"/>
          <p:cNvPicPr preferRelativeResize="0"/>
          <p:nvPr/>
        </p:nvPicPr>
        <p:blipFill>
          <a:blip r:embed="rId4">
            <a:alphaModFix/>
          </a:blip>
          <a:stretch>
            <a:fillRect/>
          </a:stretch>
        </p:blipFill>
        <p:spPr>
          <a:xfrm>
            <a:off x="7776271" y="4052435"/>
            <a:ext cx="1056031" cy="867859"/>
          </a:xfrm>
          <a:prstGeom prst="rect">
            <a:avLst/>
          </a:prstGeom>
          <a:noFill/>
          <a:ln>
            <a:noFill/>
          </a:ln>
        </p:spPr>
      </p:pic>
      <p:sp>
        <p:nvSpPr>
          <p:cNvPr id="287" name="Google Shape;287;p37"/>
          <p:cNvSpPr/>
          <p:nvPr/>
        </p:nvSpPr>
        <p:spPr>
          <a:xfrm>
            <a:off x="6988231" y="3542125"/>
            <a:ext cx="823200" cy="510300"/>
          </a:xfrm>
          <a:prstGeom prst="wedgeEllipseCallout">
            <a:avLst>
              <a:gd fmla="val -36459" name="adj1"/>
              <a:gd fmla="val 498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Trebuchet MS"/>
              <a:ea typeface="Trebuchet MS"/>
              <a:cs typeface="Trebuchet MS"/>
              <a:sym typeface="Trebuchet MS"/>
            </a:endParaRPr>
          </a:p>
        </p:txBody>
      </p:sp>
      <p:sp>
        <p:nvSpPr>
          <p:cNvPr id="288" name="Google Shape;288;p37"/>
          <p:cNvSpPr/>
          <p:nvPr/>
        </p:nvSpPr>
        <p:spPr>
          <a:xfrm>
            <a:off x="7450642" y="3752771"/>
            <a:ext cx="660300" cy="4167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Onboarding </a:t>
            </a:r>
            <a:r>
              <a:rPr b="1" lang="es"/>
              <a:t>con Chatbot</a:t>
            </a:r>
            <a:endParaRPr b="1"/>
          </a:p>
          <a:p>
            <a:pPr indent="0" lvl="0" marL="0" rtl="0" algn="l">
              <a:spcBef>
                <a:spcPts val="0"/>
              </a:spcBef>
              <a:spcAft>
                <a:spcPts val="0"/>
              </a:spcAft>
              <a:buNone/>
            </a:pPr>
            <a:r>
              <a:t/>
            </a:r>
            <a:endParaRPr/>
          </a:p>
        </p:txBody>
      </p:sp>
      <p:sp>
        <p:nvSpPr>
          <p:cNvPr id="294" name="Google Shape;294;p38"/>
          <p:cNvSpPr txBox="1"/>
          <p:nvPr>
            <p:ph idx="1" type="body"/>
          </p:nvPr>
        </p:nvSpPr>
        <p:spPr>
          <a:xfrm>
            <a:off x="-81425" y="1152475"/>
            <a:ext cx="8520600" cy="3416400"/>
          </a:xfrm>
          <a:prstGeom prst="rect">
            <a:avLst/>
          </a:prstGeom>
        </p:spPr>
        <p:txBody>
          <a:bodyPr anchorCtr="0" anchor="t" bIns="0" lIns="91425" spcFirstLastPara="1" rIns="91425" wrap="square" tIns="0">
            <a:normAutofit/>
          </a:bodyPr>
          <a:lstStyle/>
          <a:p>
            <a:pPr indent="-342900" lvl="0" marL="457200" rtl="0" algn="l">
              <a:lnSpc>
                <a:spcPct val="100000"/>
              </a:lnSpc>
              <a:spcBef>
                <a:spcPts val="0"/>
              </a:spcBef>
              <a:spcAft>
                <a:spcPts val="0"/>
              </a:spcAft>
              <a:buClr>
                <a:srgbClr val="6AA84F"/>
              </a:buClr>
              <a:buSzPts val="1800"/>
              <a:buChar char="➢"/>
            </a:pPr>
            <a:r>
              <a:rPr b="1" lang="es">
                <a:solidFill>
                  <a:srgbClr val="6AA84F"/>
                </a:solidFill>
              </a:rPr>
              <a:t>Ventajas</a:t>
            </a:r>
            <a:endParaRPr b="1">
              <a:solidFill>
                <a:srgbClr val="6AA84F"/>
              </a:solidFill>
            </a:endParaRPr>
          </a:p>
          <a:p>
            <a:pPr indent="-342900" lvl="0" marL="457200" rtl="0" algn="l">
              <a:lnSpc>
                <a:spcPct val="100000"/>
              </a:lnSpc>
              <a:spcBef>
                <a:spcPts val="0"/>
              </a:spcBef>
              <a:spcAft>
                <a:spcPts val="0"/>
              </a:spcAft>
              <a:buSzPts val="1800"/>
              <a:buChar char="●"/>
            </a:pPr>
            <a:r>
              <a:rPr lang="es"/>
              <a:t>El chatbot estará disponible las</a:t>
            </a:r>
            <a:endParaRPr/>
          </a:p>
          <a:p>
            <a:pPr indent="0" lvl="0" marL="457200" rtl="0" algn="l">
              <a:lnSpc>
                <a:spcPct val="100000"/>
              </a:lnSpc>
              <a:spcBef>
                <a:spcPts val="0"/>
              </a:spcBef>
              <a:spcAft>
                <a:spcPts val="0"/>
              </a:spcAft>
              <a:buNone/>
            </a:pPr>
            <a:r>
              <a:rPr lang="es"/>
              <a:t>24 horas del día.</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s"/>
              <a:t>Permite brindar atención a </a:t>
            </a:r>
            <a:endParaRPr/>
          </a:p>
          <a:p>
            <a:pPr indent="0" lvl="0" marL="457200" rtl="0" algn="l">
              <a:lnSpc>
                <a:spcPct val="100000"/>
              </a:lnSpc>
              <a:spcBef>
                <a:spcPts val="0"/>
              </a:spcBef>
              <a:spcAft>
                <a:spcPts val="0"/>
              </a:spcAft>
              <a:buNone/>
            </a:pPr>
            <a:r>
              <a:rPr lang="es"/>
              <a:t>grandes cantidades de clientes con</a:t>
            </a:r>
            <a:endParaRPr/>
          </a:p>
          <a:p>
            <a:pPr indent="0" lvl="0" marL="457200" rtl="0" algn="l">
              <a:lnSpc>
                <a:spcPct val="100000"/>
              </a:lnSpc>
              <a:spcBef>
                <a:spcPts val="0"/>
              </a:spcBef>
              <a:spcAft>
                <a:spcPts val="0"/>
              </a:spcAft>
              <a:buNone/>
            </a:pPr>
            <a:r>
              <a:rPr lang="es"/>
              <a:t>una cantidad limitada de empleados.</a:t>
            </a:r>
            <a:endParaRPr/>
          </a:p>
        </p:txBody>
      </p:sp>
      <p:sp>
        <p:nvSpPr>
          <p:cNvPr id="295" name="Google Shape;295;p38"/>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sp>
        <p:nvSpPr>
          <p:cNvPr id="296" name="Google Shape;296;p38"/>
          <p:cNvSpPr txBox="1"/>
          <p:nvPr>
            <p:ph idx="1" type="body"/>
          </p:nvPr>
        </p:nvSpPr>
        <p:spPr>
          <a:xfrm>
            <a:off x="4296225" y="1152475"/>
            <a:ext cx="8520600" cy="3416400"/>
          </a:xfrm>
          <a:prstGeom prst="rect">
            <a:avLst/>
          </a:prstGeom>
        </p:spPr>
        <p:txBody>
          <a:bodyPr anchorCtr="0" anchor="t" bIns="0" lIns="91425" spcFirstLastPara="1" rIns="91425" wrap="square" tIns="0">
            <a:normAutofit/>
          </a:bodyPr>
          <a:lstStyle/>
          <a:p>
            <a:pPr indent="-342900" lvl="0" marL="457200" rtl="0" algn="l">
              <a:lnSpc>
                <a:spcPct val="100000"/>
              </a:lnSpc>
              <a:spcBef>
                <a:spcPts val="0"/>
              </a:spcBef>
              <a:spcAft>
                <a:spcPts val="0"/>
              </a:spcAft>
              <a:buClr>
                <a:srgbClr val="FF0000"/>
              </a:buClr>
              <a:buSzPts val="1800"/>
              <a:buChar char="➢"/>
            </a:pPr>
            <a:r>
              <a:rPr b="1" lang="es">
                <a:solidFill>
                  <a:srgbClr val="FF0000"/>
                </a:solidFill>
              </a:rPr>
              <a:t>Desventajas</a:t>
            </a:r>
            <a:endParaRPr/>
          </a:p>
          <a:p>
            <a:pPr indent="-342900" lvl="0" marL="457200" rtl="0" algn="l">
              <a:lnSpc>
                <a:spcPct val="100000"/>
              </a:lnSpc>
              <a:spcBef>
                <a:spcPts val="0"/>
              </a:spcBef>
              <a:spcAft>
                <a:spcPts val="0"/>
              </a:spcAft>
              <a:buSzPts val="1800"/>
              <a:buChar char="●"/>
            </a:pPr>
            <a:r>
              <a:rPr lang="es"/>
              <a:t>Ciertas consultas pueden requerir</a:t>
            </a:r>
            <a:endParaRPr/>
          </a:p>
          <a:p>
            <a:pPr indent="0" lvl="0" marL="457200" rtl="0" algn="l">
              <a:lnSpc>
                <a:spcPct val="100000"/>
              </a:lnSpc>
              <a:spcBef>
                <a:spcPts val="0"/>
              </a:spcBef>
              <a:spcAft>
                <a:spcPts val="0"/>
              </a:spcAft>
              <a:buNone/>
            </a:pPr>
            <a:r>
              <a:rPr lang="es"/>
              <a:t>la atención de un operador humano.</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s"/>
              <a:t>A los humanos no nos gusta sentir que</a:t>
            </a:r>
            <a:endParaRPr/>
          </a:p>
          <a:p>
            <a:pPr indent="0" lvl="0" marL="457200" rtl="0" algn="l">
              <a:lnSpc>
                <a:spcPct val="100000"/>
              </a:lnSpc>
              <a:spcBef>
                <a:spcPts val="0"/>
              </a:spcBef>
              <a:spcAft>
                <a:spcPts val="0"/>
              </a:spcAft>
              <a:buNone/>
            </a:pPr>
            <a:r>
              <a:rPr lang="es"/>
              <a:t>estamos “hablando con una máquina”.</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s"/>
              <a:t>¡Hay que tener cuidado! Pueden dar </a:t>
            </a:r>
            <a:endParaRPr/>
          </a:p>
          <a:p>
            <a:pPr indent="0" lvl="0" marL="457200" rtl="0" algn="l">
              <a:lnSpc>
                <a:spcPct val="100000"/>
              </a:lnSpc>
              <a:spcBef>
                <a:spcPts val="0"/>
              </a:spcBef>
              <a:spcAft>
                <a:spcPts val="0"/>
              </a:spcAft>
              <a:buNone/>
            </a:pPr>
            <a:r>
              <a:rPr lang="es"/>
              <a:t>información errónea.</a:t>
            </a:r>
            <a:endParaRPr/>
          </a:p>
        </p:txBody>
      </p:sp>
      <p:pic>
        <p:nvPicPr>
          <p:cNvPr id="297" name="Google Shape;297;p38"/>
          <p:cNvPicPr preferRelativeResize="0"/>
          <p:nvPr/>
        </p:nvPicPr>
        <p:blipFill>
          <a:blip r:embed="rId3">
            <a:alphaModFix/>
          </a:blip>
          <a:stretch>
            <a:fillRect/>
          </a:stretch>
        </p:blipFill>
        <p:spPr>
          <a:xfrm>
            <a:off x="6394625" y="3944159"/>
            <a:ext cx="1056005" cy="1084416"/>
          </a:xfrm>
          <a:prstGeom prst="rect">
            <a:avLst/>
          </a:prstGeom>
          <a:noFill/>
          <a:ln>
            <a:noFill/>
          </a:ln>
        </p:spPr>
      </p:pic>
      <p:pic>
        <p:nvPicPr>
          <p:cNvPr id="298" name="Google Shape;298;p38"/>
          <p:cNvPicPr preferRelativeResize="0"/>
          <p:nvPr/>
        </p:nvPicPr>
        <p:blipFill>
          <a:blip r:embed="rId4">
            <a:alphaModFix/>
          </a:blip>
          <a:stretch>
            <a:fillRect/>
          </a:stretch>
        </p:blipFill>
        <p:spPr>
          <a:xfrm>
            <a:off x="7776271" y="4052435"/>
            <a:ext cx="1056031" cy="867859"/>
          </a:xfrm>
          <a:prstGeom prst="rect">
            <a:avLst/>
          </a:prstGeom>
          <a:noFill/>
          <a:ln>
            <a:noFill/>
          </a:ln>
        </p:spPr>
      </p:pic>
      <p:sp>
        <p:nvSpPr>
          <p:cNvPr id="299" name="Google Shape;299;p38"/>
          <p:cNvSpPr/>
          <p:nvPr/>
        </p:nvSpPr>
        <p:spPr>
          <a:xfrm>
            <a:off x="6988231" y="3542125"/>
            <a:ext cx="823200" cy="510300"/>
          </a:xfrm>
          <a:prstGeom prst="wedgeEllipseCallout">
            <a:avLst>
              <a:gd fmla="val -36459" name="adj1"/>
              <a:gd fmla="val 498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Trebuchet MS"/>
              <a:ea typeface="Trebuchet MS"/>
              <a:cs typeface="Trebuchet MS"/>
              <a:sym typeface="Trebuchet MS"/>
            </a:endParaRPr>
          </a:p>
        </p:txBody>
      </p:sp>
      <p:sp>
        <p:nvSpPr>
          <p:cNvPr id="300" name="Google Shape;300;p38"/>
          <p:cNvSpPr/>
          <p:nvPr/>
        </p:nvSpPr>
        <p:spPr>
          <a:xfrm>
            <a:off x="7450642" y="3752771"/>
            <a:ext cx="660300" cy="416700"/>
          </a:xfrm>
          <a:prstGeom prst="wedgeEllipseCallout">
            <a:avLst>
              <a:gd fmla="val 38295" name="adj1"/>
              <a:gd fmla="val 465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Caso AirCanada</a:t>
            </a:r>
            <a:endParaRPr/>
          </a:p>
        </p:txBody>
      </p:sp>
      <p:sp>
        <p:nvSpPr>
          <p:cNvPr id="306" name="Google Shape;306;p39"/>
          <p:cNvSpPr txBox="1"/>
          <p:nvPr>
            <p:ph idx="1" type="body"/>
          </p:nvPr>
        </p:nvSpPr>
        <p:spPr>
          <a:xfrm>
            <a:off x="-1455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s"/>
              <a:t>En el 2022 Jake Moffat, un cliente</a:t>
            </a:r>
            <a:endParaRPr/>
          </a:p>
          <a:p>
            <a:pPr indent="0" lvl="0" marL="457200" rtl="0" algn="l">
              <a:spcBef>
                <a:spcPts val="0"/>
              </a:spcBef>
              <a:spcAft>
                <a:spcPts val="0"/>
              </a:spcAft>
              <a:buNone/>
            </a:pPr>
            <a:r>
              <a:rPr lang="es"/>
              <a:t>de la empresa se </a:t>
            </a:r>
            <a:r>
              <a:rPr lang="es"/>
              <a:t>comunicó</a:t>
            </a:r>
            <a:r>
              <a:rPr lang="es"/>
              <a:t> con el </a:t>
            </a:r>
            <a:endParaRPr/>
          </a:p>
          <a:p>
            <a:pPr indent="0" lvl="0" marL="457200" rtl="0" algn="l">
              <a:spcBef>
                <a:spcPts val="0"/>
              </a:spcBef>
              <a:spcAft>
                <a:spcPts val="0"/>
              </a:spcAft>
              <a:buNone/>
            </a:pPr>
            <a:r>
              <a:rPr lang="es"/>
              <a:t>chatbot de la misma para consultar</a:t>
            </a:r>
            <a:endParaRPr/>
          </a:p>
          <a:p>
            <a:pPr indent="0" lvl="0" marL="457200" rtl="0" algn="l">
              <a:spcBef>
                <a:spcPts val="0"/>
              </a:spcBef>
              <a:spcAft>
                <a:spcPts val="0"/>
              </a:spcAft>
              <a:buNone/>
            </a:pPr>
            <a:r>
              <a:rPr lang="es"/>
              <a:t>sobre su política de descuentos.</a:t>
            </a:r>
            <a:endParaRPr/>
          </a:p>
          <a:p>
            <a:pPr indent="-342900" lvl="0" marL="457200" rtl="0" algn="l">
              <a:spcBef>
                <a:spcPts val="0"/>
              </a:spcBef>
              <a:spcAft>
                <a:spcPts val="0"/>
              </a:spcAft>
              <a:buSzPts val="1800"/>
              <a:buChar char="●"/>
            </a:pPr>
            <a:r>
              <a:rPr lang="es"/>
              <a:t>El chatbot le dió información </a:t>
            </a:r>
            <a:endParaRPr/>
          </a:p>
          <a:p>
            <a:pPr indent="0" lvl="0" marL="457200" rtl="0" algn="l">
              <a:spcBef>
                <a:spcPts val="0"/>
              </a:spcBef>
              <a:spcAft>
                <a:spcPts val="0"/>
              </a:spcAft>
              <a:buNone/>
            </a:pPr>
            <a:r>
              <a:rPr lang="es"/>
              <a:t>incorrecta.</a:t>
            </a:r>
            <a:endParaRPr/>
          </a:p>
          <a:p>
            <a:pPr indent="-342900" lvl="0" marL="457200" rtl="0" algn="l">
              <a:spcBef>
                <a:spcPts val="0"/>
              </a:spcBef>
              <a:spcAft>
                <a:spcPts val="0"/>
              </a:spcAft>
              <a:buSzPts val="1800"/>
              <a:buChar char="●"/>
            </a:pPr>
            <a:r>
              <a:rPr lang="es"/>
              <a:t>Cuando Jake </a:t>
            </a:r>
            <a:r>
              <a:rPr lang="es"/>
              <a:t>quiso</a:t>
            </a:r>
            <a:r>
              <a:rPr lang="es"/>
              <a:t> cobrar el </a:t>
            </a:r>
            <a:endParaRPr/>
          </a:p>
          <a:p>
            <a:pPr indent="0" lvl="0" marL="457200" rtl="0" algn="l">
              <a:spcBef>
                <a:spcPts val="0"/>
              </a:spcBef>
              <a:spcAft>
                <a:spcPts val="0"/>
              </a:spcAft>
              <a:buNone/>
            </a:pPr>
            <a:r>
              <a:rPr lang="es"/>
              <a:t>descuento, le dijeron que no se podía.</a:t>
            </a:r>
            <a:endParaRPr/>
          </a:p>
          <a:p>
            <a:pPr indent="-342900" lvl="0" marL="457200" rtl="0" algn="l">
              <a:spcBef>
                <a:spcPts val="0"/>
              </a:spcBef>
              <a:spcAft>
                <a:spcPts val="0"/>
              </a:spcAft>
              <a:buSzPts val="1800"/>
              <a:buChar char="●"/>
            </a:pPr>
            <a:r>
              <a:rPr lang="es"/>
              <a:t>La empresa canadiense tuvo que ir a</a:t>
            </a:r>
            <a:endParaRPr/>
          </a:p>
          <a:p>
            <a:pPr indent="0" lvl="0" marL="457200" rtl="0" algn="l">
              <a:spcBef>
                <a:spcPts val="0"/>
              </a:spcBef>
              <a:spcAft>
                <a:spcPts val="0"/>
              </a:spcAft>
              <a:buNone/>
            </a:pPr>
            <a:r>
              <a:rPr lang="es"/>
              <a:t>juicio por el error de su chatbot y </a:t>
            </a:r>
            <a:endParaRPr/>
          </a:p>
          <a:p>
            <a:pPr indent="0" lvl="0" marL="457200" rtl="0" algn="l">
              <a:spcBef>
                <a:spcPts val="0"/>
              </a:spcBef>
              <a:spcAft>
                <a:spcPts val="0"/>
              </a:spcAft>
              <a:buNone/>
            </a:pPr>
            <a:r>
              <a:rPr lang="es"/>
              <a:t>salieron perdiendo.</a:t>
            </a:r>
            <a:endParaRPr/>
          </a:p>
        </p:txBody>
      </p:sp>
      <p:pic>
        <p:nvPicPr>
          <p:cNvPr id="307" name="Google Shape;307;p39"/>
          <p:cNvPicPr preferRelativeResize="0"/>
          <p:nvPr/>
        </p:nvPicPr>
        <p:blipFill>
          <a:blip r:embed="rId3">
            <a:alphaModFix/>
          </a:blip>
          <a:stretch>
            <a:fillRect/>
          </a:stretch>
        </p:blipFill>
        <p:spPr>
          <a:xfrm>
            <a:off x="4322689" y="1152475"/>
            <a:ext cx="4821300" cy="3416400"/>
          </a:xfrm>
          <a:prstGeom prst="roundRect">
            <a:avLst>
              <a:gd fmla="val 9845"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Proceso de </a:t>
            </a:r>
            <a:r>
              <a:rPr lang="es"/>
              <a:t>Onboarding</a:t>
            </a:r>
            <a:r>
              <a:rPr lang="es"/>
              <a:t> Digital</a:t>
            </a:r>
            <a:endParaRPr/>
          </a:p>
        </p:txBody>
      </p:sp>
      <p:sp>
        <p:nvSpPr>
          <p:cNvPr id="313" name="Google Shape;31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s" sz="2000"/>
              <a:t>Análisis de un documento de identidad</a:t>
            </a:r>
            <a:endParaRPr sz="2000"/>
          </a:p>
          <a:p>
            <a:pPr indent="-355600" lvl="0" marL="457200" rtl="0" algn="l">
              <a:spcBef>
                <a:spcPts val="0"/>
              </a:spcBef>
              <a:spcAft>
                <a:spcPts val="0"/>
              </a:spcAft>
              <a:buSzPts val="2000"/>
              <a:buChar char="●"/>
            </a:pPr>
            <a:r>
              <a:rPr lang="es" sz="2000"/>
              <a:t>Biometría</a:t>
            </a:r>
            <a:endParaRPr sz="2000"/>
          </a:p>
          <a:p>
            <a:pPr indent="-355600" lvl="0" marL="457200" rtl="0" algn="l">
              <a:spcBef>
                <a:spcPts val="0"/>
              </a:spcBef>
              <a:spcAft>
                <a:spcPts val="0"/>
              </a:spcAft>
              <a:buSzPts val="2000"/>
              <a:buChar char="●"/>
            </a:pPr>
            <a:r>
              <a:rPr lang="es" sz="2000"/>
              <a:t>Listas AML (Anti Money Laundering)</a:t>
            </a:r>
            <a:endParaRPr sz="2000"/>
          </a:p>
          <a:p>
            <a:pPr indent="0" lvl="0" marL="0" rtl="0" algn="l">
              <a:spcBef>
                <a:spcPts val="1200"/>
              </a:spcBef>
              <a:spcAft>
                <a:spcPts val="1200"/>
              </a:spcAft>
              <a:buNone/>
            </a:pPr>
            <a:r>
              <a:t/>
            </a:r>
            <a:endParaRPr/>
          </a:p>
        </p:txBody>
      </p:sp>
      <p:sp>
        <p:nvSpPr>
          <p:cNvPr id="314" name="Google Shape;314;p40"/>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dk2"/>
                </a:solidFill>
              </a:rPr>
              <a:t>Investigación</a:t>
            </a:r>
            <a:endParaRPr sz="20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2316"/>
              <a:t>Proceso de Onboarding Digital - Análisis de un documento de identidad</a:t>
            </a:r>
            <a:endParaRPr sz="2316"/>
          </a:p>
          <a:p>
            <a:pPr indent="0" lvl="0" marL="0" rtl="0" algn="l">
              <a:spcBef>
                <a:spcPts val="0"/>
              </a:spcBef>
              <a:spcAft>
                <a:spcPts val="0"/>
              </a:spcAft>
              <a:buNone/>
            </a:pPr>
            <a:r>
              <a:t/>
            </a:r>
            <a:endParaRPr/>
          </a:p>
        </p:txBody>
      </p:sp>
      <p:sp>
        <p:nvSpPr>
          <p:cNvPr id="320" name="Google Shape;320;p41"/>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dk2"/>
                </a:solidFill>
              </a:rPr>
              <a:t>Investigación</a:t>
            </a:r>
            <a:endParaRPr sz="2000">
              <a:solidFill>
                <a:schemeClr val="dk2"/>
              </a:solidFill>
            </a:endParaRPr>
          </a:p>
        </p:txBody>
      </p:sp>
      <p:sp>
        <p:nvSpPr>
          <p:cNvPr id="321" name="Google Shape;321;p41"/>
          <p:cNvSpPr txBox="1"/>
          <p:nvPr>
            <p:ph idx="1" type="body"/>
          </p:nvPr>
        </p:nvSpPr>
        <p:spPr>
          <a:xfrm>
            <a:off x="220550" y="1438625"/>
            <a:ext cx="8520600" cy="34620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1000"/>
              </a:spcBef>
              <a:spcAft>
                <a:spcPts val="0"/>
              </a:spcAft>
              <a:buClr>
                <a:schemeClr val="dk1"/>
              </a:buClr>
              <a:buSzPts val="1700"/>
              <a:buAutoNum type="arabicPeriod"/>
            </a:pPr>
            <a:r>
              <a:rPr lang="es" sz="1700">
                <a:solidFill>
                  <a:schemeClr val="dk1"/>
                </a:solidFill>
              </a:rPr>
              <a:t>Captura de imágenes.</a:t>
            </a:r>
            <a:endParaRPr sz="1700">
              <a:solidFill>
                <a:schemeClr val="dk1"/>
              </a:solidFill>
            </a:endParaRPr>
          </a:p>
          <a:p>
            <a:pPr indent="-336550" lvl="0" marL="457200" rtl="0" algn="l">
              <a:lnSpc>
                <a:spcPct val="100000"/>
              </a:lnSpc>
              <a:spcBef>
                <a:spcPts val="1200"/>
              </a:spcBef>
              <a:spcAft>
                <a:spcPts val="0"/>
              </a:spcAft>
              <a:buClr>
                <a:schemeClr val="dk1"/>
              </a:buClr>
              <a:buSzPts val="1700"/>
              <a:buAutoNum type="arabicPeriod"/>
            </a:pPr>
            <a:r>
              <a:rPr lang="es" sz="1700">
                <a:solidFill>
                  <a:schemeClr val="dk1"/>
                </a:solidFill>
              </a:rPr>
              <a:t>Extracción de datos mediante procesos como OCR.</a:t>
            </a:r>
            <a:endParaRPr sz="1700">
              <a:solidFill>
                <a:schemeClr val="dk1"/>
              </a:solidFill>
            </a:endParaRPr>
          </a:p>
          <a:p>
            <a:pPr indent="-336550" lvl="0" marL="457200" rtl="0" algn="l">
              <a:lnSpc>
                <a:spcPct val="100000"/>
              </a:lnSpc>
              <a:spcBef>
                <a:spcPts val="1200"/>
              </a:spcBef>
              <a:spcAft>
                <a:spcPts val="0"/>
              </a:spcAft>
              <a:buClr>
                <a:schemeClr val="dk1"/>
              </a:buClr>
              <a:buSzPts val="1700"/>
              <a:buAutoNum type="arabicPeriod"/>
            </a:pPr>
            <a:r>
              <a:rPr lang="es" sz="1700">
                <a:solidFill>
                  <a:schemeClr val="dk1"/>
                </a:solidFill>
              </a:rPr>
              <a:t>Validación de la autenticación.</a:t>
            </a:r>
            <a:endParaRPr sz="1700">
              <a:solidFill>
                <a:schemeClr val="dk1"/>
              </a:solidFill>
            </a:endParaRPr>
          </a:p>
          <a:p>
            <a:pPr indent="-336550" lvl="0" marL="457200" rtl="0" algn="l">
              <a:lnSpc>
                <a:spcPct val="100000"/>
              </a:lnSpc>
              <a:spcBef>
                <a:spcPts val="1000"/>
              </a:spcBef>
              <a:spcAft>
                <a:spcPts val="0"/>
              </a:spcAft>
              <a:buClr>
                <a:schemeClr val="dk1"/>
              </a:buClr>
              <a:buSzPts val="1700"/>
              <a:buAutoNum type="arabicPeriod"/>
            </a:pPr>
            <a:r>
              <a:rPr lang="es" sz="1700">
                <a:solidFill>
                  <a:schemeClr val="dk1"/>
                </a:solidFill>
              </a:rPr>
              <a:t>Comprobación de integridad.</a:t>
            </a:r>
            <a:endParaRPr sz="1700">
              <a:solidFill>
                <a:schemeClr val="dk1"/>
              </a:solidFill>
            </a:endParaRPr>
          </a:p>
          <a:p>
            <a:pPr indent="-336550" lvl="0" marL="457200" rtl="0" algn="l">
              <a:lnSpc>
                <a:spcPct val="100000"/>
              </a:lnSpc>
              <a:spcBef>
                <a:spcPts val="1000"/>
              </a:spcBef>
              <a:spcAft>
                <a:spcPts val="0"/>
              </a:spcAft>
              <a:buClr>
                <a:schemeClr val="dk1"/>
              </a:buClr>
              <a:buSzPts val="1700"/>
              <a:buAutoNum type="arabicPeriod"/>
            </a:pPr>
            <a:r>
              <a:rPr lang="es" sz="1700">
                <a:solidFill>
                  <a:schemeClr val="dk1"/>
                </a:solidFill>
              </a:rPr>
              <a:t>Comparación facial.</a:t>
            </a:r>
            <a:endParaRPr sz="1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503575"/>
            <a:ext cx="8520600" cy="64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t>
            </a:r>
            <a:r>
              <a:rPr lang="es"/>
              <a:t>a IA en diferentes ámbitos</a:t>
            </a:r>
            <a:endParaRPr/>
          </a:p>
        </p:txBody>
      </p:sp>
      <p:sp>
        <p:nvSpPr>
          <p:cNvPr id="69" name="Google Shape;69;p15"/>
          <p:cNvSpPr txBox="1"/>
          <p:nvPr>
            <p:ph idx="1" type="body"/>
          </p:nvPr>
        </p:nvSpPr>
        <p:spPr>
          <a:xfrm>
            <a:off x="868100" y="3376225"/>
            <a:ext cx="2800800" cy="1043400"/>
          </a:xfrm>
          <a:prstGeom prst="rect">
            <a:avLst/>
          </a:prstGeom>
        </p:spPr>
        <p:txBody>
          <a:bodyPr anchorCtr="0" anchor="t" bIns="91425" lIns="91425" spcFirstLastPara="1" rIns="91425" wrap="square" tIns="91425">
            <a:normAutofit fontScale="77500" lnSpcReduction="20000"/>
          </a:bodyPr>
          <a:lstStyle/>
          <a:p>
            <a:pPr indent="0" lvl="0" marL="0" rtl="0" algn="ctr">
              <a:lnSpc>
                <a:spcPct val="100000"/>
              </a:lnSpc>
              <a:spcBef>
                <a:spcPts val="0"/>
              </a:spcBef>
              <a:spcAft>
                <a:spcPts val="0"/>
              </a:spcAft>
              <a:buNone/>
            </a:pPr>
            <a:r>
              <a:rPr lang="es" sz="3085">
                <a:solidFill>
                  <a:schemeClr val="dk1"/>
                </a:solidFill>
                <a:latin typeface="Trebuchet MS"/>
                <a:ea typeface="Trebuchet MS"/>
                <a:cs typeface="Trebuchet MS"/>
                <a:sym typeface="Trebuchet MS"/>
              </a:rPr>
              <a:t>En la </a:t>
            </a:r>
            <a:endParaRPr sz="3085">
              <a:solidFill>
                <a:schemeClr val="dk1"/>
              </a:solidFill>
              <a:latin typeface="Trebuchet MS"/>
              <a:ea typeface="Trebuchet MS"/>
              <a:cs typeface="Trebuchet MS"/>
              <a:sym typeface="Trebuchet MS"/>
            </a:endParaRPr>
          </a:p>
          <a:p>
            <a:pPr indent="0" lvl="0" marL="0" rtl="0" algn="ctr">
              <a:lnSpc>
                <a:spcPct val="100000"/>
              </a:lnSpc>
              <a:spcBef>
                <a:spcPts val="0"/>
              </a:spcBef>
              <a:spcAft>
                <a:spcPts val="0"/>
              </a:spcAft>
              <a:buNone/>
            </a:pPr>
            <a:r>
              <a:rPr lang="es" sz="3085">
                <a:solidFill>
                  <a:schemeClr val="dk1"/>
                </a:solidFill>
                <a:latin typeface="Trebuchet MS"/>
                <a:ea typeface="Trebuchet MS"/>
                <a:cs typeface="Trebuchet MS"/>
                <a:sym typeface="Trebuchet MS"/>
              </a:rPr>
              <a:t>Vida Diaria</a:t>
            </a:r>
            <a:endParaRPr sz="3085">
              <a:solidFill>
                <a:schemeClr val="dk1"/>
              </a:solidFill>
              <a:latin typeface="Trebuchet MS"/>
              <a:ea typeface="Trebuchet MS"/>
              <a:cs typeface="Trebuchet MS"/>
              <a:sym typeface="Trebuchet MS"/>
            </a:endParaRPr>
          </a:p>
          <a:p>
            <a:pPr indent="0" lvl="0" marL="0" rtl="0" algn="ctr">
              <a:spcBef>
                <a:spcPts val="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1211225" y="1514475"/>
            <a:ext cx="2114550" cy="2114550"/>
          </a:xfrm>
          <a:prstGeom prst="rect">
            <a:avLst/>
          </a:prstGeom>
          <a:noFill/>
          <a:ln>
            <a:noFill/>
          </a:ln>
        </p:spPr>
      </p:pic>
      <p:pic>
        <p:nvPicPr>
          <p:cNvPr id="71" name="Google Shape;71;p15"/>
          <p:cNvPicPr preferRelativeResize="0"/>
          <p:nvPr/>
        </p:nvPicPr>
        <p:blipFill>
          <a:blip r:embed="rId4">
            <a:alphaModFix/>
          </a:blip>
          <a:stretch>
            <a:fillRect/>
          </a:stretch>
        </p:blipFill>
        <p:spPr>
          <a:xfrm>
            <a:off x="5504125" y="1333475"/>
            <a:ext cx="2114550" cy="2114550"/>
          </a:xfrm>
          <a:prstGeom prst="rect">
            <a:avLst/>
          </a:prstGeom>
          <a:noFill/>
          <a:ln>
            <a:noFill/>
          </a:ln>
        </p:spPr>
      </p:pic>
      <p:sp>
        <p:nvSpPr>
          <p:cNvPr id="72" name="Google Shape;72;p15"/>
          <p:cNvSpPr txBox="1"/>
          <p:nvPr>
            <p:ph idx="1" type="body"/>
          </p:nvPr>
        </p:nvSpPr>
        <p:spPr>
          <a:xfrm>
            <a:off x="5161000" y="3376225"/>
            <a:ext cx="2800800" cy="1043400"/>
          </a:xfrm>
          <a:prstGeom prst="rect">
            <a:avLst/>
          </a:prstGeom>
        </p:spPr>
        <p:txBody>
          <a:bodyPr anchorCtr="0" anchor="t" bIns="91425" lIns="91425" spcFirstLastPara="1" rIns="91425" wrap="square" tIns="91425">
            <a:normAutofit fontScale="77500" lnSpcReduction="20000"/>
          </a:bodyPr>
          <a:lstStyle/>
          <a:p>
            <a:pPr indent="0" lvl="0" marL="0" rtl="0" algn="ctr">
              <a:lnSpc>
                <a:spcPct val="100000"/>
              </a:lnSpc>
              <a:spcBef>
                <a:spcPts val="0"/>
              </a:spcBef>
              <a:spcAft>
                <a:spcPts val="0"/>
              </a:spcAft>
              <a:buNone/>
            </a:pPr>
            <a:r>
              <a:rPr lang="es" sz="3085">
                <a:solidFill>
                  <a:schemeClr val="dk1"/>
                </a:solidFill>
                <a:latin typeface="Trebuchet MS"/>
                <a:ea typeface="Trebuchet MS"/>
                <a:cs typeface="Trebuchet MS"/>
                <a:sym typeface="Trebuchet MS"/>
              </a:rPr>
              <a:t>En la</a:t>
            </a:r>
            <a:r>
              <a:rPr lang="es" sz="3085">
                <a:solidFill>
                  <a:schemeClr val="dk1"/>
                </a:solidFill>
              </a:rPr>
              <a:t>s</a:t>
            </a:r>
            <a:endParaRPr sz="3085">
              <a:solidFill>
                <a:schemeClr val="dk1"/>
              </a:solidFill>
            </a:endParaRPr>
          </a:p>
          <a:p>
            <a:pPr indent="0" lvl="0" marL="0" rtl="0" algn="ctr">
              <a:lnSpc>
                <a:spcPct val="100000"/>
              </a:lnSpc>
              <a:spcBef>
                <a:spcPts val="0"/>
              </a:spcBef>
              <a:spcAft>
                <a:spcPts val="0"/>
              </a:spcAft>
              <a:buNone/>
            </a:pPr>
            <a:r>
              <a:rPr lang="es" sz="3085">
                <a:solidFill>
                  <a:schemeClr val="dk1"/>
                </a:solidFill>
              </a:rPr>
              <a:t>Empresas</a:t>
            </a:r>
            <a:endParaRPr sz="3085">
              <a:solidFill>
                <a:schemeClr val="dk1"/>
              </a:solidFill>
            </a:endParaRPr>
          </a:p>
          <a:p>
            <a:pPr indent="0" lvl="0" marL="0" rtl="0" algn="ctr">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2050"/>
              <a:t>Proceso de Onboarding Digital - Biometría</a:t>
            </a:r>
            <a:endParaRPr sz="2050"/>
          </a:p>
        </p:txBody>
      </p:sp>
      <p:sp>
        <p:nvSpPr>
          <p:cNvPr id="327" name="Google Shape;327;p42"/>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dk2"/>
                </a:solidFill>
              </a:rPr>
              <a:t>Investigación</a:t>
            </a:r>
            <a:endParaRPr sz="2000">
              <a:solidFill>
                <a:schemeClr val="dk2"/>
              </a:solidFill>
            </a:endParaRPr>
          </a:p>
        </p:txBody>
      </p:sp>
      <p:sp>
        <p:nvSpPr>
          <p:cNvPr id="328" name="Google Shape;328;p42"/>
          <p:cNvSpPr txBox="1"/>
          <p:nvPr>
            <p:ph idx="1" type="body"/>
          </p:nvPr>
        </p:nvSpPr>
        <p:spPr>
          <a:xfrm>
            <a:off x="220550" y="1438625"/>
            <a:ext cx="8520600" cy="34620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1000"/>
              </a:spcBef>
              <a:spcAft>
                <a:spcPts val="0"/>
              </a:spcAft>
              <a:buClr>
                <a:schemeClr val="dk1"/>
              </a:buClr>
              <a:buSzPts val="1700"/>
              <a:buChar char="●"/>
            </a:pPr>
            <a:r>
              <a:rPr lang="es" sz="1700">
                <a:solidFill>
                  <a:schemeClr val="dk1"/>
                </a:solidFill>
              </a:rPr>
              <a:t>Reconocimiento facial</a:t>
            </a:r>
            <a:r>
              <a:rPr lang="es" sz="1700">
                <a:solidFill>
                  <a:schemeClr val="dk1"/>
                </a:solidFill>
              </a:rPr>
              <a:t>.</a:t>
            </a:r>
            <a:endParaRPr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s" sz="1700">
                <a:solidFill>
                  <a:schemeClr val="dk1"/>
                </a:solidFill>
              </a:rPr>
              <a:t>Reconocimiento de huella dactilar.</a:t>
            </a:r>
            <a:endParaRPr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s" sz="1700">
                <a:solidFill>
                  <a:schemeClr val="dk1"/>
                </a:solidFill>
              </a:rPr>
              <a:t>Reconocimiento de iris.</a:t>
            </a:r>
            <a:endParaRPr sz="1700">
              <a:solidFill>
                <a:schemeClr val="dk1"/>
              </a:solidFill>
            </a:endParaRPr>
          </a:p>
          <a:p>
            <a:pPr indent="-336550" lvl="0" marL="457200" rtl="0" algn="l">
              <a:lnSpc>
                <a:spcPct val="100000"/>
              </a:lnSpc>
              <a:spcBef>
                <a:spcPts val="1000"/>
              </a:spcBef>
              <a:spcAft>
                <a:spcPts val="0"/>
              </a:spcAft>
              <a:buClr>
                <a:schemeClr val="dk1"/>
              </a:buClr>
              <a:buSzPts val="1700"/>
              <a:buChar char="●"/>
            </a:pPr>
            <a:r>
              <a:rPr lang="es" sz="1700">
                <a:solidFill>
                  <a:schemeClr val="dk1"/>
                </a:solidFill>
              </a:rPr>
              <a:t>Reconocimiento de voz.</a:t>
            </a:r>
            <a:endParaRPr sz="17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250"/>
              <a:t>Proceso de Onboarding Digital - Listas AML (Anti Money Laundering)</a:t>
            </a:r>
            <a:endParaRPr sz="2250"/>
          </a:p>
          <a:p>
            <a:pPr indent="0" lvl="0" marL="0" rtl="0" algn="l">
              <a:spcBef>
                <a:spcPts val="1200"/>
              </a:spcBef>
              <a:spcAft>
                <a:spcPts val="0"/>
              </a:spcAft>
              <a:buNone/>
            </a:pPr>
            <a:r>
              <a:t/>
            </a:r>
            <a:endParaRPr/>
          </a:p>
        </p:txBody>
      </p:sp>
      <p:sp>
        <p:nvSpPr>
          <p:cNvPr id="334" name="Google Shape;334;p43"/>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dk2"/>
                </a:solidFill>
              </a:rPr>
              <a:t>Investigación</a:t>
            </a:r>
            <a:endParaRPr sz="2000">
              <a:solidFill>
                <a:schemeClr val="dk2"/>
              </a:solidFill>
            </a:endParaRPr>
          </a:p>
        </p:txBody>
      </p:sp>
      <p:pic>
        <p:nvPicPr>
          <p:cNvPr id="335" name="Google Shape;335;p43"/>
          <p:cNvPicPr preferRelativeResize="0"/>
          <p:nvPr/>
        </p:nvPicPr>
        <p:blipFill rotWithShape="1">
          <a:blip r:embed="rId3">
            <a:alphaModFix/>
          </a:blip>
          <a:srcRect b="0" l="0" r="43490" t="0"/>
          <a:stretch/>
        </p:blipFill>
        <p:spPr>
          <a:xfrm>
            <a:off x="5223725" y="938625"/>
            <a:ext cx="3608576" cy="2360700"/>
          </a:xfrm>
          <a:prstGeom prst="rect">
            <a:avLst/>
          </a:prstGeom>
          <a:noFill/>
          <a:ln>
            <a:noFill/>
          </a:ln>
        </p:spPr>
      </p:pic>
      <p:pic>
        <p:nvPicPr>
          <p:cNvPr id="336" name="Google Shape;336;p43"/>
          <p:cNvPicPr preferRelativeResize="0"/>
          <p:nvPr/>
        </p:nvPicPr>
        <p:blipFill rotWithShape="1">
          <a:blip r:embed="rId3">
            <a:alphaModFix/>
          </a:blip>
          <a:srcRect b="40754" l="55606" r="0" t="0"/>
          <a:stretch/>
        </p:blipFill>
        <p:spPr>
          <a:xfrm>
            <a:off x="5223725" y="2628900"/>
            <a:ext cx="2202225" cy="1152400"/>
          </a:xfrm>
          <a:prstGeom prst="rect">
            <a:avLst/>
          </a:prstGeom>
          <a:noFill/>
          <a:ln>
            <a:noFill/>
          </a:ln>
        </p:spPr>
      </p:pic>
      <p:pic>
        <p:nvPicPr>
          <p:cNvPr id="337" name="Google Shape;337;p43"/>
          <p:cNvPicPr preferRelativeResize="0"/>
          <p:nvPr/>
        </p:nvPicPr>
        <p:blipFill>
          <a:blip r:embed="rId4">
            <a:alphaModFix/>
          </a:blip>
          <a:stretch>
            <a:fillRect/>
          </a:stretch>
        </p:blipFill>
        <p:spPr>
          <a:xfrm>
            <a:off x="6891850" y="3166125"/>
            <a:ext cx="2099750" cy="1977376"/>
          </a:xfrm>
          <a:prstGeom prst="rect">
            <a:avLst/>
          </a:prstGeom>
          <a:noFill/>
          <a:ln>
            <a:noFill/>
          </a:ln>
        </p:spPr>
      </p:pic>
      <p:sp>
        <p:nvSpPr>
          <p:cNvPr id="338" name="Google Shape;338;p43"/>
          <p:cNvSpPr txBox="1"/>
          <p:nvPr/>
        </p:nvSpPr>
        <p:spPr>
          <a:xfrm>
            <a:off x="742950" y="1095375"/>
            <a:ext cx="4553100" cy="3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dk2"/>
                </a:solidFill>
                <a:latin typeface="Trebuchet MS"/>
                <a:ea typeface="Trebuchet MS"/>
                <a:cs typeface="Trebuchet MS"/>
                <a:sym typeface="Trebuchet MS"/>
              </a:rPr>
              <a:t>A lo largo del proceso de onboarding digital, las listas AML se utilizan para:</a:t>
            </a:r>
            <a:endParaRPr sz="1500">
              <a:solidFill>
                <a:schemeClr val="dk2"/>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500">
              <a:solidFill>
                <a:schemeClr val="dk2"/>
              </a:solidFill>
              <a:latin typeface="Trebuchet MS"/>
              <a:ea typeface="Trebuchet MS"/>
              <a:cs typeface="Trebuchet MS"/>
              <a:sym typeface="Trebuchet MS"/>
            </a:endParaRPr>
          </a:p>
          <a:p>
            <a:pPr indent="-323850" lvl="0" marL="457200" rtl="0" algn="l">
              <a:lnSpc>
                <a:spcPct val="150000"/>
              </a:lnSpc>
              <a:spcBef>
                <a:spcPts val="0"/>
              </a:spcBef>
              <a:spcAft>
                <a:spcPts val="0"/>
              </a:spcAft>
              <a:buClr>
                <a:schemeClr val="dk2"/>
              </a:buClr>
              <a:buSzPts val="1500"/>
              <a:buFont typeface="Trebuchet MS"/>
              <a:buChar char="●"/>
            </a:pPr>
            <a:r>
              <a:rPr b="1" lang="es" sz="1500">
                <a:solidFill>
                  <a:schemeClr val="dk2"/>
                </a:solidFill>
                <a:latin typeface="Trebuchet MS"/>
                <a:ea typeface="Trebuchet MS"/>
                <a:cs typeface="Trebuchet MS"/>
                <a:sym typeface="Trebuchet MS"/>
              </a:rPr>
              <a:t>Verificar la identidad del cliente (KYC)</a:t>
            </a:r>
            <a:endParaRPr b="1" sz="1500">
              <a:solidFill>
                <a:schemeClr val="dk2"/>
              </a:solidFill>
              <a:latin typeface="Trebuchet MS"/>
              <a:ea typeface="Trebuchet MS"/>
              <a:cs typeface="Trebuchet MS"/>
              <a:sym typeface="Trebuchet MS"/>
            </a:endParaRPr>
          </a:p>
          <a:p>
            <a:pPr indent="-323850" lvl="0" marL="457200" rtl="0" algn="l">
              <a:lnSpc>
                <a:spcPct val="150000"/>
              </a:lnSpc>
              <a:spcBef>
                <a:spcPts val="0"/>
              </a:spcBef>
              <a:spcAft>
                <a:spcPts val="0"/>
              </a:spcAft>
              <a:buClr>
                <a:schemeClr val="dk2"/>
              </a:buClr>
              <a:buSzPts val="1500"/>
              <a:buFont typeface="Trebuchet MS"/>
              <a:buChar char="●"/>
            </a:pPr>
            <a:r>
              <a:rPr b="1" lang="es" sz="1500">
                <a:solidFill>
                  <a:schemeClr val="dk2"/>
                </a:solidFill>
                <a:latin typeface="Trebuchet MS"/>
                <a:ea typeface="Trebuchet MS"/>
                <a:cs typeface="Trebuchet MS"/>
                <a:sym typeface="Trebuchet MS"/>
              </a:rPr>
              <a:t>Evaluar el riesgo de lavado de dinero</a:t>
            </a:r>
            <a:endParaRPr b="1" sz="1500">
              <a:solidFill>
                <a:schemeClr val="dk2"/>
              </a:solidFill>
              <a:latin typeface="Trebuchet MS"/>
              <a:ea typeface="Trebuchet MS"/>
              <a:cs typeface="Trebuchet MS"/>
              <a:sym typeface="Trebuchet MS"/>
            </a:endParaRPr>
          </a:p>
          <a:p>
            <a:pPr indent="-323850" lvl="0" marL="457200" rtl="0" algn="l">
              <a:lnSpc>
                <a:spcPct val="150000"/>
              </a:lnSpc>
              <a:spcBef>
                <a:spcPts val="0"/>
              </a:spcBef>
              <a:spcAft>
                <a:spcPts val="0"/>
              </a:spcAft>
              <a:buClr>
                <a:schemeClr val="dk2"/>
              </a:buClr>
              <a:buSzPts val="1500"/>
              <a:buFont typeface="Trebuchet MS"/>
              <a:buChar char="●"/>
            </a:pPr>
            <a:r>
              <a:rPr b="1" lang="es" sz="1500">
                <a:solidFill>
                  <a:schemeClr val="dk2"/>
                </a:solidFill>
                <a:latin typeface="Trebuchet MS"/>
                <a:ea typeface="Trebuchet MS"/>
                <a:cs typeface="Trebuchet MS"/>
                <a:sym typeface="Trebuchet MS"/>
              </a:rPr>
              <a:t>Monitorear las transacciones del cliente</a:t>
            </a:r>
            <a:endParaRPr b="1" sz="1500">
              <a:solidFill>
                <a:schemeClr val="dk2"/>
              </a:solidFill>
              <a:latin typeface="Trebuchet MS"/>
              <a:ea typeface="Trebuchet MS"/>
              <a:cs typeface="Trebuchet MS"/>
              <a:sym typeface="Trebuchet MS"/>
            </a:endParaRPr>
          </a:p>
          <a:p>
            <a:pPr indent="0" lvl="0" marL="0" rtl="0" algn="l">
              <a:spcBef>
                <a:spcPts val="0"/>
              </a:spcBef>
              <a:spcAft>
                <a:spcPts val="0"/>
              </a:spcAft>
              <a:buNone/>
            </a:pPr>
            <a:r>
              <a:t/>
            </a:r>
            <a:endParaRPr b="1" sz="1500">
              <a:solidFill>
                <a:schemeClr val="dk2"/>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s" sz="1500">
                <a:solidFill>
                  <a:schemeClr val="dk2"/>
                </a:solidFill>
                <a:latin typeface="Trebuchet MS"/>
                <a:ea typeface="Trebuchet MS"/>
                <a:cs typeface="Trebuchet MS"/>
                <a:sym typeface="Trebuchet MS"/>
              </a:rPr>
              <a:t>Ejemplo:</a:t>
            </a:r>
            <a:endParaRPr b="1" sz="1500">
              <a:solidFill>
                <a:schemeClr val="dk2"/>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s" sz="1500">
                <a:solidFill>
                  <a:schemeClr val="dk2"/>
                </a:solidFill>
                <a:latin typeface="Trebuchet MS"/>
                <a:ea typeface="Trebuchet MS"/>
                <a:cs typeface="Trebuchet MS"/>
                <a:sym typeface="Trebuchet MS"/>
              </a:rPr>
              <a:t>Un cliente utiliza un chatbot para solicitar un préstamo. El chatbot pregunta al cliente sobre sus ingresos y sus gastos. La información proporcionada por el cliente se compara con las listas AML y el chatbot determina que el cliente no presenta un alto riesgo de lavado de dinero.</a:t>
            </a:r>
            <a:endParaRPr sz="1500">
              <a:solidFill>
                <a:schemeClr val="dk2"/>
              </a:solidFill>
              <a:latin typeface="Trebuchet MS"/>
              <a:ea typeface="Trebuchet MS"/>
              <a:cs typeface="Trebuchet MS"/>
              <a:sym typeface="Trebuchet MS"/>
            </a:endParaRPr>
          </a:p>
          <a:p>
            <a:pPr indent="0" lvl="0" marL="0" rtl="0" algn="l">
              <a:spcBef>
                <a:spcPts val="0"/>
              </a:spcBef>
              <a:spcAft>
                <a:spcPts val="0"/>
              </a:spcAft>
              <a:buNone/>
            </a:pPr>
            <a:r>
              <a:t/>
            </a:r>
            <a:endParaRPr b="1" sz="1500">
              <a:solidFill>
                <a:schemeClr val="dk2"/>
              </a:solidFill>
              <a:latin typeface="Trebuchet MS"/>
              <a:ea typeface="Trebuchet MS"/>
              <a:cs typeface="Trebuchet MS"/>
              <a:sym typeface="Trebuchet M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t/>
            </a:r>
            <a:endParaRPr b="1" sz="1500">
              <a:solidFill>
                <a:schemeClr val="dk2"/>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2"/>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Normativas existentes</a:t>
            </a:r>
            <a:endParaRPr/>
          </a:p>
        </p:txBody>
      </p:sp>
      <p:sp>
        <p:nvSpPr>
          <p:cNvPr id="344" name="Google Shape;344;p44"/>
          <p:cNvSpPr txBox="1"/>
          <p:nvPr/>
        </p:nvSpPr>
        <p:spPr>
          <a:xfrm>
            <a:off x="304800" y="0"/>
            <a:ext cx="86868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dk2"/>
                </a:solidFill>
              </a:rPr>
              <a:t>Investigación</a:t>
            </a:r>
            <a:endParaRPr sz="2000">
              <a:solidFill>
                <a:schemeClr val="dk2"/>
              </a:solidFill>
            </a:endParaRPr>
          </a:p>
        </p:txBody>
      </p:sp>
      <p:pic>
        <p:nvPicPr>
          <p:cNvPr id="345" name="Google Shape;345;p44"/>
          <p:cNvPicPr preferRelativeResize="0"/>
          <p:nvPr/>
        </p:nvPicPr>
        <p:blipFill rotWithShape="1">
          <a:blip r:embed="rId3">
            <a:alphaModFix/>
          </a:blip>
          <a:srcRect b="32822" l="0" r="0" t="37319"/>
          <a:stretch/>
        </p:blipFill>
        <p:spPr>
          <a:xfrm>
            <a:off x="311700" y="954225"/>
            <a:ext cx="4080375" cy="3110876"/>
          </a:xfrm>
          <a:prstGeom prst="rect">
            <a:avLst/>
          </a:prstGeom>
          <a:noFill/>
          <a:ln>
            <a:noFill/>
          </a:ln>
        </p:spPr>
      </p:pic>
      <p:pic>
        <p:nvPicPr>
          <p:cNvPr id="346" name="Google Shape;346;p44"/>
          <p:cNvPicPr preferRelativeResize="0"/>
          <p:nvPr/>
        </p:nvPicPr>
        <p:blipFill rotWithShape="1">
          <a:blip r:embed="rId3">
            <a:alphaModFix/>
          </a:blip>
          <a:srcRect b="2669" l="0" r="0" t="87926"/>
          <a:stretch/>
        </p:blipFill>
        <p:spPr>
          <a:xfrm>
            <a:off x="385775" y="4151150"/>
            <a:ext cx="3932225" cy="944174"/>
          </a:xfrm>
          <a:prstGeom prst="rect">
            <a:avLst/>
          </a:prstGeom>
          <a:noFill/>
          <a:ln>
            <a:noFill/>
          </a:ln>
        </p:spPr>
      </p:pic>
      <p:pic>
        <p:nvPicPr>
          <p:cNvPr id="347" name="Google Shape;347;p44"/>
          <p:cNvPicPr preferRelativeResize="0"/>
          <p:nvPr/>
        </p:nvPicPr>
        <p:blipFill>
          <a:blip r:embed="rId4">
            <a:alphaModFix/>
          </a:blip>
          <a:stretch>
            <a:fillRect/>
          </a:stretch>
        </p:blipFill>
        <p:spPr>
          <a:xfrm>
            <a:off x="5137150" y="1719450"/>
            <a:ext cx="2867025" cy="2314575"/>
          </a:xfrm>
          <a:prstGeom prst="rect">
            <a:avLst/>
          </a:prstGeom>
          <a:noFill/>
          <a:ln>
            <a:noFill/>
          </a:ln>
        </p:spPr>
      </p:pic>
      <p:sp>
        <p:nvSpPr>
          <p:cNvPr id="348" name="Google Shape;348;p44"/>
          <p:cNvSpPr txBox="1"/>
          <p:nvPr/>
        </p:nvSpPr>
        <p:spPr>
          <a:xfrm>
            <a:off x="4318000" y="954225"/>
            <a:ext cx="41382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En lo relativo a la ética y valores comprometidos, se resaltan los siguientes principios: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235500" y="880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0909"/>
              <a:buNone/>
            </a:pPr>
            <a:r>
              <a:rPr lang="es" sz="2420"/>
              <a:t>¿ Qué aplicación de inteligencia Artificial se va a desarrollar?</a:t>
            </a:r>
            <a:endParaRPr sz="2420"/>
          </a:p>
        </p:txBody>
      </p:sp>
      <p:sp>
        <p:nvSpPr>
          <p:cNvPr id="354" name="Google Shape;354;p45"/>
          <p:cNvSpPr txBox="1"/>
          <p:nvPr>
            <p:ph idx="1" type="body"/>
          </p:nvPr>
        </p:nvSpPr>
        <p:spPr>
          <a:xfrm>
            <a:off x="311700" y="1453100"/>
            <a:ext cx="8520600" cy="114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Vamos a d</a:t>
            </a:r>
            <a:r>
              <a:rPr lang="es"/>
              <a:t>esarrollar un Chatbot con autenticación biométrica por huella digital en dispositivos móviles y optimizar su desempeño para una experiencia de usuario superior.</a:t>
            </a:r>
            <a:endParaRPr/>
          </a:p>
        </p:txBody>
      </p:sp>
      <p:sp>
        <p:nvSpPr>
          <p:cNvPr id="355" name="Google Shape;355;p45"/>
          <p:cNvSpPr txBox="1"/>
          <p:nvPr/>
        </p:nvSpPr>
        <p:spPr>
          <a:xfrm>
            <a:off x="311700" y="895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000">
                <a:solidFill>
                  <a:schemeClr val="dk2"/>
                </a:solidFill>
              </a:rPr>
              <a:t>TP Inicial – Aplicación de la Inteligencia Artificial</a:t>
            </a:r>
            <a:endParaRPr sz="2000">
              <a:solidFill>
                <a:schemeClr val="dk2"/>
              </a:solidFill>
            </a:endParaRPr>
          </a:p>
        </p:txBody>
      </p:sp>
      <p:sp>
        <p:nvSpPr>
          <p:cNvPr id="356" name="Google Shape;356;p45"/>
          <p:cNvSpPr txBox="1"/>
          <p:nvPr>
            <p:ph type="title"/>
          </p:nvPr>
        </p:nvSpPr>
        <p:spPr>
          <a:xfrm>
            <a:off x="235500" y="25169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2150"/>
              <a:t>¿ En </a:t>
            </a:r>
            <a:r>
              <a:rPr lang="es" sz="2150"/>
              <a:t>qué</a:t>
            </a:r>
            <a:r>
              <a:rPr lang="es" sz="2150"/>
              <a:t> consiste nuestra app?</a:t>
            </a:r>
            <a:endParaRPr sz="2150"/>
          </a:p>
        </p:txBody>
      </p:sp>
      <p:sp>
        <p:nvSpPr>
          <p:cNvPr id="357" name="Google Shape;357;p45"/>
          <p:cNvSpPr txBox="1"/>
          <p:nvPr>
            <p:ph idx="1" type="body"/>
          </p:nvPr>
        </p:nvSpPr>
        <p:spPr>
          <a:xfrm>
            <a:off x="311700" y="2953950"/>
            <a:ext cx="8520600" cy="1671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a:t>Se trata de una app móvil para la Biblioteca Skynet, que acerca libros gratuitamente a la comunidad y quiere ayudar a sus clientes a </a:t>
            </a:r>
            <a:r>
              <a:rPr lang="es"/>
              <a:t>través</a:t>
            </a:r>
            <a:r>
              <a:rPr lang="es"/>
              <a:t> de una inteligencia artificial para responder preguntas, gestionar carnets de biblioteca y autenticación biométrica por huella digital.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type="title"/>
          </p:nvPr>
        </p:nvSpPr>
        <p:spPr>
          <a:xfrm>
            <a:off x="311700" y="7836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50"/>
              <a:t>¿Cuáles son nuestros objetivos </a:t>
            </a:r>
            <a:r>
              <a:rPr lang="es" sz="2050"/>
              <a:t>qué</a:t>
            </a:r>
            <a:r>
              <a:rPr lang="es" sz="2050"/>
              <a:t> queremos  lograr con el Chatbot?</a:t>
            </a:r>
            <a:endParaRPr sz="2050"/>
          </a:p>
        </p:txBody>
      </p:sp>
      <p:sp>
        <p:nvSpPr>
          <p:cNvPr id="363" name="Google Shape;363;p46"/>
          <p:cNvSpPr txBox="1"/>
          <p:nvPr>
            <p:ph idx="1" type="body"/>
          </p:nvPr>
        </p:nvSpPr>
        <p:spPr>
          <a:xfrm>
            <a:off x="220550" y="1438625"/>
            <a:ext cx="8520600" cy="34620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1000"/>
              </a:spcBef>
              <a:spcAft>
                <a:spcPts val="0"/>
              </a:spcAft>
              <a:buClr>
                <a:schemeClr val="dk1"/>
              </a:buClr>
              <a:buSzPts val="1700"/>
              <a:buChar char="●"/>
            </a:pPr>
            <a:r>
              <a:rPr lang="es" sz="1700">
                <a:solidFill>
                  <a:schemeClr val="dk1"/>
                </a:solidFill>
              </a:rPr>
              <a:t>Crear un chatbot con IA que guíe a los lectores de la Biblioteca Skynet con sus consultas.</a:t>
            </a:r>
            <a:endParaRPr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s" sz="1700">
                <a:solidFill>
                  <a:schemeClr val="dk1"/>
                </a:solidFill>
              </a:rPr>
              <a:t>Crear un frontend móvil que los lectores puedan utilizar para comunicarse con el chatbot creado.</a:t>
            </a:r>
            <a:endParaRPr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s" sz="1700">
                <a:solidFill>
                  <a:schemeClr val="dk1"/>
                </a:solidFill>
              </a:rPr>
              <a:t>Desarrollar e integrar la funcionalidad de autenticación biométrica por huella digital en el sistema.</a:t>
            </a:r>
            <a:endParaRPr sz="1715">
              <a:solidFill>
                <a:schemeClr val="dk1"/>
              </a:solidFill>
            </a:endParaRPr>
          </a:p>
        </p:txBody>
      </p:sp>
      <p:sp>
        <p:nvSpPr>
          <p:cNvPr id="364" name="Google Shape;364;p46"/>
          <p:cNvSpPr txBox="1"/>
          <p:nvPr/>
        </p:nvSpPr>
        <p:spPr>
          <a:xfrm>
            <a:off x="220550" y="12857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dk2"/>
                </a:solidFill>
              </a:rPr>
              <a:t>TP Inicial – Aplicación de la Inteligencia Artificial</a:t>
            </a:r>
            <a:endParaRPr sz="20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nvSpPr>
        <p:spPr>
          <a:xfrm>
            <a:off x="0" y="603900"/>
            <a:ext cx="6165900" cy="17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
        <p:nvSpPr>
          <p:cNvPr id="375" name="Google Shape;375;p48"/>
          <p:cNvSpPr txBox="1"/>
          <p:nvPr/>
        </p:nvSpPr>
        <p:spPr>
          <a:xfrm>
            <a:off x="0" y="1094775"/>
            <a:ext cx="8622300" cy="1446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APIs de terceros</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rPr lang="es" sz="1600">
                <a:solidFill>
                  <a:schemeClr val="dk2"/>
                </a:solidFill>
                <a:latin typeface="Trebuchet MS"/>
                <a:ea typeface="Trebuchet MS"/>
                <a:cs typeface="Trebuchet MS"/>
                <a:sym typeface="Trebuchet MS"/>
              </a:rPr>
              <a:t>Existen varias empresas de terceros que nos ofrecen la posibilidad de </a:t>
            </a:r>
            <a:r>
              <a:rPr lang="es" sz="1600">
                <a:solidFill>
                  <a:schemeClr val="dk2"/>
                </a:solidFill>
                <a:latin typeface="Trebuchet MS"/>
                <a:ea typeface="Trebuchet MS"/>
                <a:cs typeface="Trebuchet MS"/>
                <a:sym typeface="Trebuchet MS"/>
              </a:rPr>
              <a:t>enviar</a:t>
            </a:r>
            <a:endParaRPr sz="16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rPr lang="es" sz="1600">
                <a:solidFill>
                  <a:schemeClr val="dk2"/>
                </a:solidFill>
                <a:latin typeface="Trebuchet MS"/>
                <a:ea typeface="Trebuchet MS"/>
                <a:cs typeface="Trebuchet MS"/>
                <a:sym typeface="Trebuchet MS"/>
              </a:rPr>
              <a:t>mensajes a sus IAs preexistentes para usarlos en nuestros propios proyectos. También hay otras empresas que encapsulan esas APIs para permitirnos utilizarlas con funcionalidades extra.</a:t>
            </a:r>
            <a:endParaRPr sz="1600">
              <a:solidFill>
                <a:schemeClr val="dk2"/>
              </a:solidFill>
              <a:latin typeface="Trebuchet MS"/>
              <a:ea typeface="Trebuchet MS"/>
              <a:cs typeface="Trebuchet MS"/>
              <a:sym typeface="Trebuchet MS"/>
            </a:endParaRPr>
          </a:p>
        </p:txBody>
      </p:sp>
      <p:pic>
        <p:nvPicPr>
          <p:cNvPr id="376" name="Google Shape;376;p48"/>
          <p:cNvPicPr preferRelativeResize="0"/>
          <p:nvPr/>
        </p:nvPicPr>
        <p:blipFill>
          <a:blip r:embed="rId3">
            <a:alphaModFix/>
          </a:blip>
          <a:stretch>
            <a:fillRect/>
          </a:stretch>
        </p:blipFill>
        <p:spPr>
          <a:xfrm>
            <a:off x="858125" y="2639850"/>
            <a:ext cx="2348500" cy="2376974"/>
          </a:xfrm>
          <a:prstGeom prst="rect">
            <a:avLst/>
          </a:prstGeom>
          <a:noFill/>
          <a:ln>
            <a:noFill/>
          </a:ln>
        </p:spPr>
      </p:pic>
      <p:pic>
        <p:nvPicPr>
          <p:cNvPr id="377" name="Google Shape;377;p48"/>
          <p:cNvPicPr preferRelativeResize="0"/>
          <p:nvPr/>
        </p:nvPicPr>
        <p:blipFill>
          <a:blip r:embed="rId4">
            <a:alphaModFix/>
          </a:blip>
          <a:stretch>
            <a:fillRect/>
          </a:stretch>
        </p:blipFill>
        <p:spPr>
          <a:xfrm>
            <a:off x="3575300" y="3177763"/>
            <a:ext cx="1368301" cy="1301150"/>
          </a:xfrm>
          <a:prstGeom prst="rect">
            <a:avLst/>
          </a:prstGeom>
          <a:noFill/>
          <a:ln>
            <a:noFill/>
          </a:ln>
        </p:spPr>
      </p:pic>
      <p:pic>
        <p:nvPicPr>
          <p:cNvPr id="378" name="Google Shape;378;p48"/>
          <p:cNvPicPr preferRelativeResize="0"/>
          <p:nvPr/>
        </p:nvPicPr>
        <p:blipFill>
          <a:blip r:embed="rId5">
            <a:alphaModFix/>
          </a:blip>
          <a:stretch>
            <a:fillRect/>
          </a:stretch>
        </p:blipFill>
        <p:spPr>
          <a:xfrm>
            <a:off x="7254000" y="3144188"/>
            <a:ext cx="1368300" cy="1368300"/>
          </a:xfrm>
          <a:prstGeom prst="roundRect">
            <a:avLst>
              <a:gd fmla="val 16667" name="adj"/>
            </a:avLst>
          </a:prstGeom>
          <a:noFill/>
          <a:ln>
            <a:noFill/>
          </a:ln>
        </p:spPr>
      </p:pic>
      <p:pic>
        <p:nvPicPr>
          <p:cNvPr id="379" name="Google Shape;379;p48"/>
          <p:cNvPicPr preferRelativeResize="0"/>
          <p:nvPr/>
        </p:nvPicPr>
        <p:blipFill>
          <a:blip r:embed="rId6">
            <a:alphaModFix/>
          </a:blip>
          <a:stretch>
            <a:fillRect/>
          </a:stretch>
        </p:blipFill>
        <p:spPr>
          <a:xfrm>
            <a:off x="5414650" y="3177775"/>
            <a:ext cx="1368300" cy="1368300"/>
          </a:xfrm>
          <a:prstGeom prst="roundRect">
            <a:avLst>
              <a:gd fmla="val 16667" name="adj"/>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
        <p:nvSpPr>
          <p:cNvPr id="385" name="Google Shape;385;p49"/>
          <p:cNvSpPr txBox="1"/>
          <p:nvPr/>
        </p:nvSpPr>
        <p:spPr>
          <a:xfrm>
            <a:off x="0" y="1094775"/>
            <a:ext cx="8622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APIs de terceros</a:t>
            </a:r>
            <a:endParaRPr sz="1800">
              <a:solidFill>
                <a:schemeClr val="dk2"/>
              </a:solidFill>
              <a:latin typeface="Trebuchet MS"/>
              <a:ea typeface="Trebuchet MS"/>
              <a:cs typeface="Trebuchet MS"/>
              <a:sym typeface="Trebuchet MS"/>
            </a:endParaRPr>
          </a:p>
        </p:txBody>
      </p:sp>
      <p:pic>
        <p:nvPicPr>
          <p:cNvPr id="386" name="Google Shape;386;p49"/>
          <p:cNvPicPr preferRelativeResize="0"/>
          <p:nvPr/>
        </p:nvPicPr>
        <p:blipFill>
          <a:blip r:embed="rId3">
            <a:alphaModFix/>
          </a:blip>
          <a:stretch>
            <a:fillRect/>
          </a:stretch>
        </p:blipFill>
        <p:spPr>
          <a:xfrm>
            <a:off x="5880875" y="3496850"/>
            <a:ext cx="1546449" cy="1646650"/>
          </a:xfrm>
          <a:prstGeom prst="rect">
            <a:avLst/>
          </a:prstGeom>
          <a:noFill/>
          <a:ln>
            <a:noFill/>
          </a:ln>
        </p:spPr>
      </p:pic>
      <p:pic>
        <p:nvPicPr>
          <p:cNvPr id="387" name="Google Shape;387;p49"/>
          <p:cNvPicPr preferRelativeResize="0"/>
          <p:nvPr/>
        </p:nvPicPr>
        <p:blipFill>
          <a:blip r:embed="rId4">
            <a:alphaModFix/>
          </a:blip>
          <a:stretch>
            <a:fillRect/>
          </a:stretch>
        </p:blipFill>
        <p:spPr>
          <a:xfrm>
            <a:off x="7652209" y="4378153"/>
            <a:ext cx="633477" cy="633728"/>
          </a:xfrm>
          <a:prstGeom prst="rect">
            <a:avLst/>
          </a:prstGeom>
          <a:noFill/>
          <a:ln>
            <a:noFill/>
          </a:ln>
        </p:spPr>
      </p:pic>
      <p:pic>
        <p:nvPicPr>
          <p:cNvPr id="388" name="Google Shape;388;p49"/>
          <p:cNvPicPr preferRelativeResize="0"/>
          <p:nvPr/>
        </p:nvPicPr>
        <p:blipFill>
          <a:blip r:embed="rId5">
            <a:alphaModFix/>
          </a:blip>
          <a:stretch>
            <a:fillRect/>
          </a:stretch>
        </p:blipFill>
        <p:spPr>
          <a:xfrm>
            <a:off x="8510590" y="4043012"/>
            <a:ext cx="633300" cy="666600"/>
          </a:xfrm>
          <a:prstGeom prst="roundRect">
            <a:avLst>
              <a:gd fmla="val 16667" name="adj"/>
            </a:avLst>
          </a:prstGeom>
          <a:noFill/>
          <a:ln>
            <a:noFill/>
          </a:ln>
        </p:spPr>
      </p:pic>
      <p:pic>
        <p:nvPicPr>
          <p:cNvPr id="389" name="Google Shape;389;p49"/>
          <p:cNvPicPr preferRelativeResize="0"/>
          <p:nvPr/>
        </p:nvPicPr>
        <p:blipFill>
          <a:blip r:embed="rId6">
            <a:alphaModFix/>
          </a:blip>
          <a:stretch>
            <a:fillRect/>
          </a:stretch>
        </p:blipFill>
        <p:spPr>
          <a:xfrm>
            <a:off x="7652184" y="3612851"/>
            <a:ext cx="633300" cy="666600"/>
          </a:xfrm>
          <a:prstGeom prst="roundRect">
            <a:avLst>
              <a:gd fmla="val 16667" name="adj"/>
            </a:avLst>
          </a:prstGeom>
          <a:noFill/>
          <a:ln>
            <a:noFill/>
          </a:ln>
        </p:spPr>
      </p:pic>
      <p:sp>
        <p:nvSpPr>
          <p:cNvPr id="390" name="Google Shape;390;p49"/>
          <p:cNvSpPr txBox="1"/>
          <p:nvPr/>
        </p:nvSpPr>
        <p:spPr>
          <a:xfrm>
            <a:off x="0" y="1327025"/>
            <a:ext cx="4485900" cy="692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6AA84F"/>
              </a:buClr>
              <a:buSzPts val="1800"/>
              <a:buFont typeface="Trebuchet MS"/>
              <a:buChar char="➢"/>
            </a:pPr>
            <a:r>
              <a:rPr lang="es" sz="1800">
                <a:solidFill>
                  <a:srgbClr val="6AA84F"/>
                </a:solidFill>
                <a:latin typeface="Trebuchet MS"/>
                <a:ea typeface="Trebuchet MS"/>
                <a:cs typeface="Trebuchet MS"/>
                <a:sym typeface="Trebuchet MS"/>
              </a:rPr>
              <a:t>Ventajas</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chemeClr val="dk1"/>
              </a:solidFill>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
        <p:nvSpPr>
          <p:cNvPr id="396" name="Google Shape;396;p50"/>
          <p:cNvSpPr txBox="1"/>
          <p:nvPr/>
        </p:nvSpPr>
        <p:spPr>
          <a:xfrm>
            <a:off x="0" y="1094775"/>
            <a:ext cx="8622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APIs de terceros</a:t>
            </a:r>
            <a:endParaRPr sz="1800">
              <a:solidFill>
                <a:schemeClr val="dk2"/>
              </a:solidFill>
              <a:latin typeface="Trebuchet MS"/>
              <a:ea typeface="Trebuchet MS"/>
              <a:cs typeface="Trebuchet MS"/>
              <a:sym typeface="Trebuchet MS"/>
            </a:endParaRPr>
          </a:p>
        </p:txBody>
      </p:sp>
      <p:pic>
        <p:nvPicPr>
          <p:cNvPr id="397" name="Google Shape;397;p50"/>
          <p:cNvPicPr preferRelativeResize="0"/>
          <p:nvPr/>
        </p:nvPicPr>
        <p:blipFill>
          <a:blip r:embed="rId3">
            <a:alphaModFix/>
          </a:blip>
          <a:stretch>
            <a:fillRect/>
          </a:stretch>
        </p:blipFill>
        <p:spPr>
          <a:xfrm>
            <a:off x="5880875" y="3496850"/>
            <a:ext cx="1546449" cy="1646650"/>
          </a:xfrm>
          <a:prstGeom prst="rect">
            <a:avLst/>
          </a:prstGeom>
          <a:noFill/>
          <a:ln>
            <a:noFill/>
          </a:ln>
        </p:spPr>
      </p:pic>
      <p:pic>
        <p:nvPicPr>
          <p:cNvPr id="398" name="Google Shape;398;p50"/>
          <p:cNvPicPr preferRelativeResize="0"/>
          <p:nvPr/>
        </p:nvPicPr>
        <p:blipFill>
          <a:blip r:embed="rId4">
            <a:alphaModFix/>
          </a:blip>
          <a:stretch>
            <a:fillRect/>
          </a:stretch>
        </p:blipFill>
        <p:spPr>
          <a:xfrm>
            <a:off x="7652209" y="4378153"/>
            <a:ext cx="633477" cy="633728"/>
          </a:xfrm>
          <a:prstGeom prst="rect">
            <a:avLst/>
          </a:prstGeom>
          <a:noFill/>
          <a:ln>
            <a:noFill/>
          </a:ln>
        </p:spPr>
      </p:pic>
      <p:pic>
        <p:nvPicPr>
          <p:cNvPr id="399" name="Google Shape;399;p50"/>
          <p:cNvPicPr preferRelativeResize="0"/>
          <p:nvPr/>
        </p:nvPicPr>
        <p:blipFill>
          <a:blip r:embed="rId5">
            <a:alphaModFix/>
          </a:blip>
          <a:stretch>
            <a:fillRect/>
          </a:stretch>
        </p:blipFill>
        <p:spPr>
          <a:xfrm>
            <a:off x="8510590" y="4043012"/>
            <a:ext cx="633300" cy="666600"/>
          </a:xfrm>
          <a:prstGeom prst="roundRect">
            <a:avLst>
              <a:gd fmla="val 16667" name="adj"/>
            </a:avLst>
          </a:prstGeom>
          <a:noFill/>
          <a:ln>
            <a:noFill/>
          </a:ln>
        </p:spPr>
      </p:pic>
      <p:pic>
        <p:nvPicPr>
          <p:cNvPr id="400" name="Google Shape;400;p50"/>
          <p:cNvPicPr preferRelativeResize="0"/>
          <p:nvPr/>
        </p:nvPicPr>
        <p:blipFill>
          <a:blip r:embed="rId6">
            <a:alphaModFix/>
          </a:blip>
          <a:stretch>
            <a:fillRect/>
          </a:stretch>
        </p:blipFill>
        <p:spPr>
          <a:xfrm>
            <a:off x="7652184" y="3612851"/>
            <a:ext cx="633300" cy="666600"/>
          </a:xfrm>
          <a:prstGeom prst="roundRect">
            <a:avLst>
              <a:gd fmla="val 16667" name="adj"/>
            </a:avLst>
          </a:prstGeom>
          <a:noFill/>
          <a:ln>
            <a:noFill/>
          </a:ln>
        </p:spPr>
      </p:pic>
      <p:sp>
        <p:nvSpPr>
          <p:cNvPr id="401" name="Google Shape;401;p50"/>
          <p:cNvSpPr txBox="1"/>
          <p:nvPr/>
        </p:nvSpPr>
        <p:spPr>
          <a:xfrm>
            <a:off x="0" y="1327025"/>
            <a:ext cx="4485900" cy="1616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6AA84F"/>
              </a:buClr>
              <a:buSzPts val="1800"/>
              <a:buFont typeface="Trebuchet MS"/>
              <a:buChar char="➢"/>
            </a:pPr>
            <a:r>
              <a:rPr lang="es" sz="1800">
                <a:solidFill>
                  <a:srgbClr val="6AA84F"/>
                </a:solidFill>
                <a:latin typeface="Trebuchet MS"/>
                <a:ea typeface="Trebuchet MS"/>
                <a:cs typeface="Trebuchet MS"/>
                <a:sym typeface="Trebuchet MS"/>
              </a:rPr>
              <a:t>Ventajas</a:t>
            </a:r>
            <a:endParaRPr sz="1800">
              <a:solidFill>
                <a:srgbClr val="6AA84F"/>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“Low code”: Estas AI nos permiten hacerles solicitudes en lenguaje natural. P.ej: “Quiero un chatbot que explique a los usuarios como sacar un carnet de biblioteca.</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chemeClr val="dk1"/>
              </a:solidFill>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
        <p:nvSpPr>
          <p:cNvPr id="407" name="Google Shape;407;p51"/>
          <p:cNvSpPr txBox="1"/>
          <p:nvPr/>
        </p:nvSpPr>
        <p:spPr>
          <a:xfrm>
            <a:off x="0" y="1094775"/>
            <a:ext cx="8622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APIs de terceros</a:t>
            </a:r>
            <a:endParaRPr sz="1800">
              <a:solidFill>
                <a:schemeClr val="dk2"/>
              </a:solidFill>
              <a:latin typeface="Trebuchet MS"/>
              <a:ea typeface="Trebuchet MS"/>
              <a:cs typeface="Trebuchet MS"/>
              <a:sym typeface="Trebuchet MS"/>
            </a:endParaRPr>
          </a:p>
        </p:txBody>
      </p:sp>
      <p:pic>
        <p:nvPicPr>
          <p:cNvPr id="408" name="Google Shape;408;p51"/>
          <p:cNvPicPr preferRelativeResize="0"/>
          <p:nvPr/>
        </p:nvPicPr>
        <p:blipFill>
          <a:blip r:embed="rId3">
            <a:alphaModFix/>
          </a:blip>
          <a:stretch>
            <a:fillRect/>
          </a:stretch>
        </p:blipFill>
        <p:spPr>
          <a:xfrm>
            <a:off x="5880875" y="3496850"/>
            <a:ext cx="1546449" cy="1646650"/>
          </a:xfrm>
          <a:prstGeom prst="rect">
            <a:avLst/>
          </a:prstGeom>
          <a:noFill/>
          <a:ln>
            <a:noFill/>
          </a:ln>
        </p:spPr>
      </p:pic>
      <p:pic>
        <p:nvPicPr>
          <p:cNvPr id="409" name="Google Shape;409;p51"/>
          <p:cNvPicPr preferRelativeResize="0"/>
          <p:nvPr/>
        </p:nvPicPr>
        <p:blipFill>
          <a:blip r:embed="rId4">
            <a:alphaModFix/>
          </a:blip>
          <a:stretch>
            <a:fillRect/>
          </a:stretch>
        </p:blipFill>
        <p:spPr>
          <a:xfrm>
            <a:off x="7652209" y="4378153"/>
            <a:ext cx="633477" cy="633728"/>
          </a:xfrm>
          <a:prstGeom prst="rect">
            <a:avLst/>
          </a:prstGeom>
          <a:noFill/>
          <a:ln>
            <a:noFill/>
          </a:ln>
        </p:spPr>
      </p:pic>
      <p:pic>
        <p:nvPicPr>
          <p:cNvPr id="410" name="Google Shape;410;p51"/>
          <p:cNvPicPr preferRelativeResize="0"/>
          <p:nvPr/>
        </p:nvPicPr>
        <p:blipFill>
          <a:blip r:embed="rId5">
            <a:alphaModFix/>
          </a:blip>
          <a:stretch>
            <a:fillRect/>
          </a:stretch>
        </p:blipFill>
        <p:spPr>
          <a:xfrm>
            <a:off x="8510590" y="4043012"/>
            <a:ext cx="633300" cy="666600"/>
          </a:xfrm>
          <a:prstGeom prst="roundRect">
            <a:avLst>
              <a:gd fmla="val 16667" name="adj"/>
            </a:avLst>
          </a:prstGeom>
          <a:noFill/>
          <a:ln>
            <a:noFill/>
          </a:ln>
        </p:spPr>
      </p:pic>
      <p:pic>
        <p:nvPicPr>
          <p:cNvPr id="411" name="Google Shape;411;p51"/>
          <p:cNvPicPr preferRelativeResize="0"/>
          <p:nvPr/>
        </p:nvPicPr>
        <p:blipFill>
          <a:blip r:embed="rId6">
            <a:alphaModFix/>
          </a:blip>
          <a:stretch>
            <a:fillRect/>
          </a:stretch>
        </p:blipFill>
        <p:spPr>
          <a:xfrm>
            <a:off x="7652184" y="3612851"/>
            <a:ext cx="633300" cy="666600"/>
          </a:xfrm>
          <a:prstGeom prst="roundRect">
            <a:avLst>
              <a:gd fmla="val 16667" name="adj"/>
            </a:avLst>
          </a:prstGeom>
          <a:noFill/>
          <a:ln>
            <a:noFill/>
          </a:ln>
        </p:spPr>
      </p:pic>
      <p:sp>
        <p:nvSpPr>
          <p:cNvPr id="412" name="Google Shape;412;p51"/>
          <p:cNvSpPr txBox="1"/>
          <p:nvPr/>
        </p:nvSpPr>
        <p:spPr>
          <a:xfrm>
            <a:off x="0" y="1327025"/>
            <a:ext cx="4485900" cy="2816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6AA84F"/>
              </a:buClr>
              <a:buSzPts val="1800"/>
              <a:buFont typeface="Trebuchet MS"/>
              <a:buChar char="➢"/>
            </a:pPr>
            <a:r>
              <a:rPr lang="es" sz="1800">
                <a:solidFill>
                  <a:srgbClr val="6AA84F"/>
                </a:solidFill>
                <a:latin typeface="Trebuchet MS"/>
                <a:ea typeface="Trebuchet MS"/>
                <a:cs typeface="Trebuchet MS"/>
                <a:sym typeface="Trebuchet MS"/>
              </a:rPr>
              <a:t>Ventajas</a:t>
            </a:r>
            <a:endParaRPr sz="1800">
              <a:solidFill>
                <a:srgbClr val="6AA84F"/>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“Low code”: Estas AI nos permiten hacerles solicitudes en lenguaje natural. P.ej: “Quiero un chatbot que explique a los usuarios como sacar un carnet de biblioteca.</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Pre-entrenadas: Estas AI ya “entienden” cómo comunicarse de manera que suene natural. Lo único que nos queda es entregarles la lógica propia de nuestro negocio para que puedan responder preguntas por nosotros. </a:t>
            </a:r>
            <a:endParaRPr sz="1500">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4294967295" type="body"/>
          </p:nvPr>
        </p:nvSpPr>
        <p:spPr>
          <a:xfrm>
            <a:off x="108100" y="1596770"/>
            <a:ext cx="1877700" cy="678600"/>
          </a:xfrm>
          <a:prstGeom prst="rect">
            <a:avLst/>
          </a:prstGeom>
        </p:spPr>
        <p:txBody>
          <a:bodyPr anchorCtr="0" anchor="t" bIns="91425" lIns="91425" spcFirstLastPara="1" rIns="91425" wrap="square" tIns="91425">
            <a:normAutofit fontScale="47500" lnSpcReduction="20000"/>
          </a:bodyPr>
          <a:lstStyle/>
          <a:p>
            <a:pPr indent="0" lvl="0" marL="0" rtl="0" algn="ctr">
              <a:lnSpc>
                <a:spcPct val="100000"/>
              </a:lnSpc>
              <a:spcBef>
                <a:spcPts val="0"/>
              </a:spcBef>
              <a:spcAft>
                <a:spcPts val="0"/>
              </a:spcAft>
              <a:buNone/>
            </a:pPr>
            <a:r>
              <a:rPr lang="es" sz="3085">
                <a:solidFill>
                  <a:schemeClr val="dk1"/>
                </a:solidFill>
                <a:latin typeface="Trebuchet MS"/>
                <a:ea typeface="Trebuchet MS"/>
                <a:cs typeface="Trebuchet MS"/>
                <a:sym typeface="Trebuchet MS"/>
              </a:rPr>
              <a:t>En la </a:t>
            </a:r>
            <a:endParaRPr sz="3085">
              <a:solidFill>
                <a:schemeClr val="dk1"/>
              </a:solidFill>
              <a:latin typeface="Trebuchet MS"/>
              <a:ea typeface="Trebuchet MS"/>
              <a:cs typeface="Trebuchet MS"/>
              <a:sym typeface="Trebuchet MS"/>
            </a:endParaRPr>
          </a:p>
          <a:p>
            <a:pPr indent="0" lvl="0" marL="0" rtl="0" algn="ctr">
              <a:lnSpc>
                <a:spcPct val="100000"/>
              </a:lnSpc>
              <a:spcBef>
                <a:spcPts val="0"/>
              </a:spcBef>
              <a:spcAft>
                <a:spcPts val="0"/>
              </a:spcAft>
              <a:buNone/>
            </a:pPr>
            <a:r>
              <a:rPr lang="es" sz="3085">
                <a:solidFill>
                  <a:schemeClr val="dk1"/>
                </a:solidFill>
                <a:latin typeface="Trebuchet MS"/>
                <a:ea typeface="Trebuchet MS"/>
                <a:cs typeface="Trebuchet MS"/>
                <a:sym typeface="Trebuchet MS"/>
              </a:rPr>
              <a:t>Vida Diaria</a:t>
            </a:r>
            <a:endParaRPr sz="3085">
              <a:solidFill>
                <a:schemeClr val="dk1"/>
              </a:solidFill>
              <a:latin typeface="Trebuchet MS"/>
              <a:ea typeface="Trebuchet MS"/>
              <a:cs typeface="Trebuchet MS"/>
              <a:sym typeface="Trebuchet MS"/>
            </a:endParaRPr>
          </a:p>
          <a:p>
            <a:pPr indent="0" lvl="0" marL="0" rtl="0" algn="ctr">
              <a:spcBef>
                <a:spcPts val="0"/>
              </a:spcBef>
              <a:spcAft>
                <a:spcPts val="1200"/>
              </a:spcAft>
              <a:buNone/>
            </a:pPr>
            <a:r>
              <a:t/>
            </a:r>
            <a:endParaRPr/>
          </a:p>
        </p:txBody>
      </p:sp>
      <p:pic>
        <p:nvPicPr>
          <p:cNvPr id="78" name="Google Shape;78;p16"/>
          <p:cNvPicPr preferRelativeResize="0"/>
          <p:nvPr/>
        </p:nvPicPr>
        <p:blipFill>
          <a:blip r:embed="rId3">
            <a:alphaModFix/>
          </a:blip>
          <a:stretch>
            <a:fillRect/>
          </a:stretch>
        </p:blipFill>
        <p:spPr>
          <a:xfrm>
            <a:off x="338143" y="385800"/>
            <a:ext cx="1417672" cy="1375401"/>
          </a:xfrm>
          <a:prstGeom prst="rect">
            <a:avLst/>
          </a:prstGeom>
          <a:noFill/>
          <a:ln>
            <a:noFill/>
          </a:ln>
        </p:spPr>
      </p:pic>
      <p:sp>
        <p:nvSpPr>
          <p:cNvPr id="79" name="Google Shape;79;p16"/>
          <p:cNvSpPr txBox="1"/>
          <p:nvPr/>
        </p:nvSpPr>
        <p:spPr>
          <a:xfrm>
            <a:off x="338150" y="2275375"/>
            <a:ext cx="2985600" cy="169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Motores de búsqueda</a:t>
            </a:r>
            <a:endParaRPr sz="1800">
              <a:solidFill>
                <a:schemeClr val="dk2"/>
              </a:solidFill>
              <a:latin typeface="Trebuchet MS"/>
              <a:ea typeface="Trebuchet MS"/>
              <a:cs typeface="Trebuchet MS"/>
              <a:sym typeface="Trebuchet MS"/>
            </a:endParaRPr>
          </a:p>
        </p:txBody>
      </p:sp>
      <p:pic>
        <p:nvPicPr>
          <p:cNvPr id="80" name="Google Shape;80;p16"/>
          <p:cNvPicPr preferRelativeResize="0"/>
          <p:nvPr/>
        </p:nvPicPr>
        <p:blipFill>
          <a:blip r:embed="rId4">
            <a:alphaModFix/>
          </a:blip>
          <a:stretch>
            <a:fillRect/>
          </a:stretch>
        </p:blipFill>
        <p:spPr>
          <a:xfrm>
            <a:off x="3231850" y="1460438"/>
            <a:ext cx="5515500" cy="2837700"/>
          </a:xfrm>
          <a:prstGeom prst="roundRect">
            <a:avLst>
              <a:gd fmla="val 7745" name="adj"/>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2"/>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
        <p:nvSpPr>
          <p:cNvPr id="418" name="Google Shape;418;p52"/>
          <p:cNvSpPr txBox="1"/>
          <p:nvPr/>
        </p:nvSpPr>
        <p:spPr>
          <a:xfrm>
            <a:off x="0" y="1094775"/>
            <a:ext cx="8622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APIs de terceros</a:t>
            </a:r>
            <a:endParaRPr sz="1800">
              <a:solidFill>
                <a:schemeClr val="dk2"/>
              </a:solidFill>
              <a:latin typeface="Trebuchet MS"/>
              <a:ea typeface="Trebuchet MS"/>
              <a:cs typeface="Trebuchet MS"/>
              <a:sym typeface="Trebuchet MS"/>
            </a:endParaRPr>
          </a:p>
        </p:txBody>
      </p:sp>
      <p:pic>
        <p:nvPicPr>
          <p:cNvPr id="419" name="Google Shape;419;p52"/>
          <p:cNvPicPr preferRelativeResize="0"/>
          <p:nvPr/>
        </p:nvPicPr>
        <p:blipFill>
          <a:blip r:embed="rId3">
            <a:alphaModFix/>
          </a:blip>
          <a:stretch>
            <a:fillRect/>
          </a:stretch>
        </p:blipFill>
        <p:spPr>
          <a:xfrm>
            <a:off x="5880875" y="3496850"/>
            <a:ext cx="1546449" cy="1646650"/>
          </a:xfrm>
          <a:prstGeom prst="rect">
            <a:avLst/>
          </a:prstGeom>
          <a:noFill/>
          <a:ln>
            <a:noFill/>
          </a:ln>
        </p:spPr>
      </p:pic>
      <p:pic>
        <p:nvPicPr>
          <p:cNvPr id="420" name="Google Shape;420;p52"/>
          <p:cNvPicPr preferRelativeResize="0"/>
          <p:nvPr/>
        </p:nvPicPr>
        <p:blipFill>
          <a:blip r:embed="rId4">
            <a:alphaModFix/>
          </a:blip>
          <a:stretch>
            <a:fillRect/>
          </a:stretch>
        </p:blipFill>
        <p:spPr>
          <a:xfrm>
            <a:off x="7652209" y="4378153"/>
            <a:ext cx="633477" cy="633728"/>
          </a:xfrm>
          <a:prstGeom prst="rect">
            <a:avLst/>
          </a:prstGeom>
          <a:noFill/>
          <a:ln>
            <a:noFill/>
          </a:ln>
        </p:spPr>
      </p:pic>
      <p:pic>
        <p:nvPicPr>
          <p:cNvPr id="421" name="Google Shape;421;p52"/>
          <p:cNvPicPr preferRelativeResize="0"/>
          <p:nvPr/>
        </p:nvPicPr>
        <p:blipFill>
          <a:blip r:embed="rId5">
            <a:alphaModFix/>
          </a:blip>
          <a:stretch>
            <a:fillRect/>
          </a:stretch>
        </p:blipFill>
        <p:spPr>
          <a:xfrm>
            <a:off x="8510590" y="4043012"/>
            <a:ext cx="633300" cy="666600"/>
          </a:xfrm>
          <a:prstGeom prst="roundRect">
            <a:avLst>
              <a:gd fmla="val 16667" name="adj"/>
            </a:avLst>
          </a:prstGeom>
          <a:noFill/>
          <a:ln>
            <a:noFill/>
          </a:ln>
        </p:spPr>
      </p:pic>
      <p:pic>
        <p:nvPicPr>
          <p:cNvPr id="422" name="Google Shape;422;p52"/>
          <p:cNvPicPr preferRelativeResize="0"/>
          <p:nvPr/>
        </p:nvPicPr>
        <p:blipFill>
          <a:blip r:embed="rId6">
            <a:alphaModFix/>
          </a:blip>
          <a:stretch>
            <a:fillRect/>
          </a:stretch>
        </p:blipFill>
        <p:spPr>
          <a:xfrm>
            <a:off x="7652184" y="3612851"/>
            <a:ext cx="633300" cy="666600"/>
          </a:xfrm>
          <a:prstGeom prst="roundRect">
            <a:avLst>
              <a:gd fmla="val 16667" name="adj"/>
            </a:avLst>
          </a:prstGeom>
          <a:noFill/>
          <a:ln>
            <a:noFill/>
          </a:ln>
        </p:spPr>
      </p:pic>
      <p:sp>
        <p:nvSpPr>
          <p:cNvPr id="423" name="Google Shape;423;p52"/>
          <p:cNvSpPr txBox="1"/>
          <p:nvPr/>
        </p:nvSpPr>
        <p:spPr>
          <a:xfrm>
            <a:off x="0" y="1327025"/>
            <a:ext cx="4485900" cy="2816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6AA84F"/>
              </a:buClr>
              <a:buSzPts val="1800"/>
              <a:buFont typeface="Trebuchet MS"/>
              <a:buChar char="➢"/>
            </a:pPr>
            <a:r>
              <a:rPr lang="es" sz="1800">
                <a:solidFill>
                  <a:srgbClr val="6AA84F"/>
                </a:solidFill>
                <a:latin typeface="Trebuchet MS"/>
                <a:ea typeface="Trebuchet MS"/>
                <a:cs typeface="Trebuchet MS"/>
                <a:sym typeface="Trebuchet MS"/>
              </a:rPr>
              <a:t>Ventajas</a:t>
            </a:r>
            <a:endParaRPr sz="1800">
              <a:solidFill>
                <a:srgbClr val="6AA84F"/>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“Low code”: Estas AI nos permiten hacerles solicitudes en lenguaje natural. P.ej: “Quiero un chatbot que explique a los usuarios como sacar un carnet de biblioteca.</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Pre-entrenadas: Estas AI ya “entienden” cómo comunicarse de manera que suene natural. Lo único que nos queda es entregarles la lógica propia de nuestro negocio para que puedan responder preguntas por nosotros. </a:t>
            </a:r>
            <a:endParaRPr sz="1500">
              <a:solidFill>
                <a:schemeClr val="dk1"/>
              </a:solidFill>
              <a:latin typeface="Trebuchet MS"/>
              <a:ea typeface="Trebuchet MS"/>
              <a:cs typeface="Trebuchet MS"/>
              <a:sym typeface="Trebuchet MS"/>
            </a:endParaRPr>
          </a:p>
        </p:txBody>
      </p:sp>
      <p:sp>
        <p:nvSpPr>
          <p:cNvPr id="424" name="Google Shape;424;p52"/>
          <p:cNvSpPr txBox="1"/>
          <p:nvPr/>
        </p:nvSpPr>
        <p:spPr>
          <a:xfrm>
            <a:off x="4411150" y="1327025"/>
            <a:ext cx="4485900" cy="692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0000"/>
              </a:buClr>
              <a:buSzPts val="1800"/>
              <a:buFont typeface="Trebuchet MS"/>
              <a:buChar char="➢"/>
            </a:pPr>
            <a:r>
              <a:rPr lang="es" sz="1800">
                <a:solidFill>
                  <a:srgbClr val="FF0000"/>
                </a:solidFill>
                <a:latin typeface="Trebuchet MS"/>
                <a:ea typeface="Trebuchet MS"/>
                <a:cs typeface="Trebuchet MS"/>
                <a:sym typeface="Trebuchet MS"/>
              </a:rPr>
              <a:t>Desventajas</a:t>
            </a:r>
            <a:endParaRPr sz="1800">
              <a:solidFill>
                <a:srgbClr val="FF0000"/>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chemeClr val="dk1"/>
              </a:solidFill>
              <a:latin typeface="Trebuchet MS"/>
              <a:ea typeface="Trebuchet MS"/>
              <a:cs typeface="Trebuchet MS"/>
              <a:sym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3"/>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
        <p:nvSpPr>
          <p:cNvPr id="430" name="Google Shape;430;p53"/>
          <p:cNvSpPr txBox="1"/>
          <p:nvPr/>
        </p:nvSpPr>
        <p:spPr>
          <a:xfrm>
            <a:off x="0" y="1094775"/>
            <a:ext cx="8622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APIs de terceros</a:t>
            </a:r>
            <a:endParaRPr sz="1800">
              <a:solidFill>
                <a:schemeClr val="dk2"/>
              </a:solidFill>
              <a:latin typeface="Trebuchet MS"/>
              <a:ea typeface="Trebuchet MS"/>
              <a:cs typeface="Trebuchet MS"/>
              <a:sym typeface="Trebuchet MS"/>
            </a:endParaRPr>
          </a:p>
        </p:txBody>
      </p:sp>
      <p:pic>
        <p:nvPicPr>
          <p:cNvPr id="431" name="Google Shape;431;p53"/>
          <p:cNvPicPr preferRelativeResize="0"/>
          <p:nvPr/>
        </p:nvPicPr>
        <p:blipFill>
          <a:blip r:embed="rId3">
            <a:alphaModFix/>
          </a:blip>
          <a:stretch>
            <a:fillRect/>
          </a:stretch>
        </p:blipFill>
        <p:spPr>
          <a:xfrm>
            <a:off x="5880875" y="3496850"/>
            <a:ext cx="1546449" cy="1646650"/>
          </a:xfrm>
          <a:prstGeom prst="rect">
            <a:avLst/>
          </a:prstGeom>
          <a:noFill/>
          <a:ln>
            <a:noFill/>
          </a:ln>
        </p:spPr>
      </p:pic>
      <p:pic>
        <p:nvPicPr>
          <p:cNvPr id="432" name="Google Shape;432;p53"/>
          <p:cNvPicPr preferRelativeResize="0"/>
          <p:nvPr/>
        </p:nvPicPr>
        <p:blipFill>
          <a:blip r:embed="rId4">
            <a:alphaModFix/>
          </a:blip>
          <a:stretch>
            <a:fillRect/>
          </a:stretch>
        </p:blipFill>
        <p:spPr>
          <a:xfrm>
            <a:off x="7652209" y="4378153"/>
            <a:ext cx="633477" cy="633728"/>
          </a:xfrm>
          <a:prstGeom prst="rect">
            <a:avLst/>
          </a:prstGeom>
          <a:noFill/>
          <a:ln>
            <a:noFill/>
          </a:ln>
        </p:spPr>
      </p:pic>
      <p:pic>
        <p:nvPicPr>
          <p:cNvPr id="433" name="Google Shape;433;p53"/>
          <p:cNvPicPr preferRelativeResize="0"/>
          <p:nvPr/>
        </p:nvPicPr>
        <p:blipFill>
          <a:blip r:embed="rId5">
            <a:alphaModFix/>
          </a:blip>
          <a:stretch>
            <a:fillRect/>
          </a:stretch>
        </p:blipFill>
        <p:spPr>
          <a:xfrm>
            <a:off x="8510590" y="4043012"/>
            <a:ext cx="633300" cy="666600"/>
          </a:xfrm>
          <a:prstGeom prst="roundRect">
            <a:avLst>
              <a:gd fmla="val 16667" name="adj"/>
            </a:avLst>
          </a:prstGeom>
          <a:noFill/>
          <a:ln>
            <a:noFill/>
          </a:ln>
        </p:spPr>
      </p:pic>
      <p:pic>
        <p:nvPicPr>
          <p:cNvPr id="434" name="Google Shape;434;p53"/>
          <p:cNvPicPr preferRelativeResize="0"/>
          <p:nvPr/>
        </p:nvPicPr>
        <p:blipFill>
          <a:blip r:embed="rId6">
            <a:alphaModFix/>
          </a:blip>
          <a:stretch>
            <a:fillRect/>
          </a:stretch>
        </p:blipFill>
        <p:spPr>
          <a:xfrm>
            <a:off x="7652184" y="3612851"/>
            <a:ext cx="633300" cy="666600"/>
          </a:xfrm>
          <a:prstGeom prst="roundRect">
            <a:avLst>
              <a:gd fmla="val 16667" name="adj"/>
            </a:avLst>
          </a:prstGeom>
          <a:noFill/>
          <a:ln>
            <a:noFill/>
          </a:ln>
        </p:spPr>
      </p:pic>
      <p:sp>
        <p:nvSpPr>
          <p:cNvPr id="435" name="Google Shape;435;p53"/>
          <p:cNvSpPr txBox="1"/>
          <p:nvPr/>
        </p:nvSpPr>
        <p:spPr>
          <a:xfrm>
            <a:off x="0" y="1327025"/>
            <a:ext cx="4485900" cy="2816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6AA84F"/>
              </a:buClr>
              <a:buSzPts val="1800"/>
              <a:buFont typeface="Trebuchet MS"/>
              <a:buChar char="➢"/>
            </a:pPr>
            <a:r>
              <a:rPr lang="es" sz="1800">
                <a:solidFill>
                  <a:srgbClr val="6AA84F"/>
                </a:solidFill>
                <a:latin typeface="Trebuchet MS"/>
                <a:ea typeface="Trebuchet MS"/>
                <a:cs typeface="Trebuchet MS"/>
                <a:sym typeface="Trebuchet MS"/>
              </a:rPr>
              <a:t>Ventajas</a:t>
            </a:r>
            <a:endParaRPr sz="1800">
              <a:solidFill>
                <a:srgbClr val="6AA84F"/>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“Low code”: Estas AI nos permiten hacerles solicitudes en lenguaje natural. P.ej: “Quiero un chatbot que explique a los usuarios como sacar un carnet de biblioteca.</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Pre-entrenadas: Estas AI ya “entienden” cómo comunicarse de manera que suene natural. Lo único que nos queda es entregarles la lógica propia de nuestro negocio para que puedan responder preguntas por nosotros. </a:t>
            </a:r>
            <a:endParaRPr sz="1500">
              <a:solidFill>
                <a:schemeClr val="dk1"/>
              </a:solidFill>
              <a:latin typeface="Trebuchet MS"/>
              <a:ea typeface="Trebuchet MS"/>
              <a:cs typeface="Trebuchet MS"/>
              <a:sym typeface="Trebuchet MS"/>
            </a:endParaRPr>
          </a:p>
        </p:txBody>
      </p:sp>
      <p:sp>
        <p:nvSpPr>
          <p:cNvPr id="436" name="Google Shape;436;p53"/>
          <p:cNvSpPr txBox="1"/>
          <p:nvPr/>
        </p:nvSpPr>
        <p:spPr>
          <a:xfrm>
            <a:off x="4411150" y="1327025"/>
            <a:ext cx="4485900" cy="2077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0000"/>
              </a:buClr>
              <a:buSzPts val="1800"/>
              <a:buFont typeface="Trebuchet MS"/>
              <a:buChar char="➢"/>
            </a:pPr>
            <a:r>
              <a:rPr lang="es" sz="1800">
                <a:solidFill>
                  <a:srgbClr val="FF0000"/>
                </a:solidFill>
                <a:latin typeface="Trebuchet MS"/>
                <a:ea typeface="Trebuchet MS"/>
                <a:cs typeface="Trebuchet MS"/>
                <a:sym typeface="Trebuchet MS"/>
              </a:rPr>
              <a:t>Desventajas</a:t>
            </a:r>
            <a:endParaRPr sz="1800">
              <a:solidFill>
                <a:srgbClr val="FF0000"/>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Costos: Si bien comunicarse con ChatGPT desde su página es gratis (ignorando las versiones premium), utilizar su API requiere pagar. El resto de empresas que ofrecen un “wrapper” para la API de ChatGPT suelen ofrecer versiones de prueba muy limitadas (p.ej: 20 mensajes por mes).</a:t>
            </a:r>
            <a:endParaRPr sz="1500">
              <a:solidFill>
                <a:schemeClr val="dk1"/>
              </a:solidFill>
              <a:latin typeface="Trebuchet MS"/>
              <a:ea typeface="Trebuchet MS"/>
              <a:cs typeface="Trebuchet MS"/>
              <a:sym typeface="Trebuchet MS"/>
            </a:endParaRPr>
          </a:p>
        </p:txBody>
      </p:sp>
      <p:pic>
        <p:nvPicPr>
          <p:cNvPr id="437" name="Google Shape;437;p53"/>
          <p:cNvPicPr preferRelativeResize="0"/>
          <p:nvPr/>
        </p:nvPicPr>
        <p:blipFill>
          <a:blip r:embed="rId7">
            <a:alphaModFix/>
          </a:blip>
          <a:stretch>
            <a:fillRect/>
          </a:stretch>
        </p:blipFill>
        <p:spPr>
          <a:xfrm>
            <a:off x="4152300" y="3291650"/>
            <a:ext cx="1796425" cy="1796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4"/>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
        <p:nvSpPr>
          <p:cNvPr id="443" name="Google Shape;443;p54"/>
          <p:cNvSpPr txBox="1"/>
          <p:nvPr/>
        </p:nvSpPr>
        <p:spPr>
          <a:xfrm>
            <a:off x="0" y="1094775"/>
            <a:ext cx="8622300" cy="954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Programar una IA</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rPr lang="es" sz="1600">
                <a:solidFill>
                  <a:schemeClr val="dk2"/>
                </a:solidFill>
                <a:latin typeface="Trebuchet MS"/>
                <a:ea typeface="Trebuchet MS"/>
                <a:cs typeface="Trebuchet MS"/>
                <a:sym typeface="Trebuchet MS"/>
              </a:rPr>
              <a:t>Software Open Source </a:t>
            </a:r>
            <a:r>
              <a:rPr lang="es" sz="1600">
                <a:solidFill>
                  <a:schemeClr val="dk2"/>
                </a:solidFill>
                <a:latin typeface="Trebuchet MS"/>
                <a:ea typeface="Trebuchet MS"/>
                <a:cs typeface="Trebuchet MS"/>
                <a:sym typeface="Trebuchet MS"/>
              </a:rPr>
              <a:t>como TensorFlow ofrece la capacidad de programar y entrenar</a:t>
            </a:r>
            <a:endParaRPr sz="16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rPr lang="es" sz="1600">
                <a:solidFill>
                  <a:schemeClr val="dk2"/>
                </a:solidFill>
                <a:latin typeface="Trebuchet MS"/>
                <a:ea typeface="Trebuchet MS"/>
                <a:cs typeface="Trebuchet MS"/>
                <a:sym typeface="Trebuchet MS"/>
              </a:rPr>
              <a:t>nuestras propias redes neuronales por nuestra propia cuenta.</a:t>
            </a:r>
            <a:endParaRPr sz="1600">
              <a:solidFill>
                <a:schemeClr val="dk2"/>
              </a:solidFill>
              <a:latin typeface="Trebuchet MS"/>
              <a:ea typeface="Trebuchet MS"/>
              <a:cs typeface="Trebuchet MS"/>
              <a:sym typeface="Trebuchet MS"/>
            </a:endParaRPr>
          </a:p>
        </p:txBody>
      </p:sp>
      <p:pic>
        <p:nvPicPr>
          <p:cNvPr id="444" name="Google Shape;444;p54"/>
          <p:cNvPicPr preferRelativeResize="0"/>
          <p:nvPr/>
        </p:nvPicPr>
        <p:blipFill>
          <a:blip r:embed="rId3">
            <a:alphaModFix/>
          </a:blip>
          <a:stretch>
            <a:fillRect/>
          </a:stretch>
        </p:blipFill>
        <p:spPr>
          <a:xfrm>
            <a:off x="3278300" y="2803025"/>
            <a:ext cx="1909101" cy="204114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
        <p:nvSpPr>
          <p:cNvPr id="450" name="Google Shape;450;p55"/>
          <p:cNvSpPr txBox="1"/>
          <p:nvPr/>
        </p:nvSpPr>
        <p:spPr>
          <a:xfrm>
            <a:off x="0" y="1094775"/>
            <a:ext cx="8622300" cy="708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Programar una IA</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chemeClr val="dk2"/>
              </a:solidFill>
              <a:latin typeface="Trebuchet MS"/>
              <a:ea typeface="Trebuchet MS"/>
              <a:cs typeface="Trebuchet MS"/>
              <a:sym typeface="Trebuchet MS"/>
            </a:endParaRPr>
          </a:p>
        </p:txBody>
      </p:sp>
      <p:pic>
        <p:nvPicPr>
          <p:cNvPr id="451" name="Google Shape;451;p55"/>
          <p:cNvPicPr preferRelativeResize="0"/>
          <p:nvPr/>
        </p:nvPicPr>
        <p:blipFill>
          <a:blip r:embed="rId3">
            <a:alphaModFix/>
          </a:blip>
          <a:stretch>
            <a:fillRect/>
          </a:stretch>
        </p:blipFill>
        <p:spPr>
          <a:xfrm>
            <a:off x="7883850" y="3796172"/>
            <a:ext cx="1260150" cy="1347326"/>
          </a:xfrm>
          <a:prstGeom prst="rect">
            <a:avLst/>
          </a:prstGeom>
          <a:noFill/>
          <a:ln>
            <a:noFill/>
          </a:ln>
        </p:spPr>
      </p:pic>
      <p:sp>
        <p:nvSpPr>
          <p:cNvPr id="452" name="Google Shape;452;p55"/>
          <p:cNvSpPr txBox="1"/>
          <p:nvPr/>
        </p:nvSpPr>
        <p:spPr>
          <a:xfrm>
            <a:off x="0" y="1327025"/>
            <a:ext cx="4485900" cy="692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6AA84F"/>
              </a:buClr>
              <a:buSzPts val="1800"/>
              <a:buFont typeface="Trebuchet MS"/>
              <a:buChar char="➢"/>
            </a:pPr>
            <a:r>
              <a:rPr lang="es" sz="1800">
                <a:solidFill>
                  <a:srgbClr val="6AA84F"/>
                </a:solidFill>
                <a:latin typeface="Trebuchet MS"/>
                <a:ea typeface="Trebuchet MS"/>
                <a:cs typeface="Trebuchet MS"/>
                <a:sym typeface="Trebuchet MS"/>
              </a:rPr>
              <a:t>Ventajas</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chemeClr val="dk1"/>
              </a:solidFill>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
        <p:nvSpPr>
          <p:cNvPr id="458" name="Google Shape;458;p56"/>
          <p:cNvSpPr txBox="1"/>
          <p:nvPr/>
        </p:nvSpPr>
        <p:spPr>
          <a:xfrm>
            <a:off x="0" y="1094775"/>
            <a:ext cx="8622300" cy="708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Programar una IA</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chemeClr val="dk2"/>
              </a:solidFill>
              <a:latin typeface="Trebuchet MS"/>
              <a:ea typeface="Trebuchet MS"/>
              <a:cs typeface="Trebuchet MS"/>
              <a:sym typeface="Trebuchet MS"/>
            </a:endParaRPr>
          </a:p>
        </p:txBody>
      </p:sp>
      <p:pic>
        <p:nvPicPr>
          <p:cNvPr id="459" name="Google Shape;459;p56"/>
          <p:cNvPicPr preferRelativeResize="0"/>
          <p:nvPr/>
        </p:nvPicPr>
        <p:blipFill>
          <a:blip r:embed="rId3">
            <a:alphaModFix/>
          </a:blip>
          <a:stretch>
            <a:fillRect/>
          </a:stretch>
        </p:blipFill>
        <p:spPr>
          <a:xfrm>
            <a:off x="7883850" y="3796172"/>
            <a:ext cx="1260150" cy="1347326"/>
          </a:xfrm>
          <a:prstGeom prst="rect">
            <a:avLst/>
          </a:prstGeom>
          <a:noFill/>
          <a:ln>
            <a:noFill/>
          </a:ln>
        </p:spPr>
      </p:pic>
      <p:sp>
        <p:nvSpPr>
          <p:cNvPr id="460" name="Google Shape;460;p56"/>
          <p:cNvSpPr txBox="1"/>
          <p:nvPr/>
        </p:nvSpPr>
        <p:spPr>
          <a:xfrm>
            <a:off x="0" y="1327025"/>
            <a:ext cx="4485900" cy="1616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6AA84F"/>
              </a:buClr>
              <a:buSzPts val="1800"/>
              <a:buFont typeface="Trebuchet MS"/>
              <a:buChar char="➢"/>
            </a:pPr>
            <a:r>
              <a:rPr lang="es" sz="1800">
                <a:solidFill>
                  <a:srgbClr val="6AA84F"/>
                </a:solidFill>
                <a:latin typeface="Trebuchet MS"/>
                <a:ea typeface="Trebuchet MS"/>
                <a:cs typeface="Trebuchet MS"/>
                <a:sym typeface="Trebuchet MS"/>
              </a:rPr>
              <a:t>Ventajas</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Gratis: Como se </a:t>
            </a:r>
            <a:r>
              <a:rPr lang="es" sz="1500">
                <a:solidFill>
                  <a:schemeClr val="dk1"/>
                </a:solidFill>
                <a:latin typeface="Trebuchet MS"/>
                <a:ea typeface="Trebuchet MS"/>
                <a:cs typeface="Trebuchet MS"/>
                <a:sym typeface="Trebuchet MS"/>
              </a:rPr>
              <a:t>mencionó</a:t>
            </a:r>
            <a:r>
              <a:rPr lang="es" sz="1500">
                <a:solidFill>
                  <a:schemeClr val="dk1"/>
                </a:solidFill>
                <a:latin typeface="Trebuchet MS"/>
                <a:ea typeface="Trebuchet MS"/>
                <a:cs typeface="Trebuchet MS"/>
                <a:sym typeface="Trebuchet MS"/>
              </a:rPr>
              <a:t> anteriormente, son herramientas Open Source, por lo que utilizarlas no debería afectar nuestro limitado presupuesto (0$). </a:t>
            </a:r>
            <a:endParaRPr sz="1500">
              <a:solidFill>
                <a:schemeClr val="dk1"/>
              </a:solidFill>
              <a:latin typeface="Trebuchet MS"/>
              <a:ea typeface="Trebuchet MS"/>
              <a:cs typeface="Trebuchet MS"/>
              <a:sym typeface="Trebuchet M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
        <p:nvSpPr>
          <p:cNvPr id="466" name="Google Shape;466;p57"/>
          <p:cNvSpPr txBox="1"/>
          <p:nvPr/>
        </p:nvSpPr>
        <p:spPr>
          <a:xfrm>
            <a:off x="0" y="1094775"/>
            <a:ext cx="8622300" cy="708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Programar una IA</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chemeClr val="dk2"/>
              </a:solidFill>
              <a:latin typeface="Trebuchet MS"/>
              <a:ea typeface="Trebuchet MS"/>
              <a:cs typeface="Trebuchet MS"/>
              <a:sym typeface="Trebuchet MS"/>
            </a:endParaRPr>
          </a:p>
        </p:txBody>
      </p:sp>
      <p:pic>
        <p:nvPicPr>
          <p:cNvPr id="467" name="Google Shape;467;p57"/>
          <p:cNvPicPr preferRelativeResize="0"/>
          <p:nvPr/>
        </p:nvPicPr>
        <p:blipFill>
          <a:blip r:embed="rId3">
            <a:alphaModFix/>
          </a:blip>
          <a:stretch>
            <a:fillRect/>
          </a:stretch>
        </p:blipFill>
        <p:spPr>
          <a:xfrm>
            <a:off x="7883850" y="3796172"/>
            <a:ext cx="1260150" cy="1347326"/>
          </a:xfrm>
          <a:prstGeom prst="rect">
            <a:avLst/>
          </a:prstGeom>
          <a:noFill/>
          <a:ln>
            <a:noFill/>
          </a:ln>
        </p:spPr>
      </p:pic>
      <p:sp>
        <p:nvSpPr>
          <p:cNvPr id="468" name="Google Shape;468;p57"/>
          <p:cNvSpPr txBox="1"/>
          <p:nvPr/>
        </p:nvSpPr>
        <p:spPr>
          <a:xfrm>
            <a:off x="0" y="1327025"/>
            <a:ext cx="4485900" cy="1616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6AA84F"/>
              </a:buClr>
              <a:buSzPts val="1800"/>
              <a:buFont typeface="Trebuchet MS"/>
              <a:buChar char="➢"/>
            </a:pPr>
            <a:r>
              <a:rPr lang="es" sz="1800">
                <a:solidFill>
                  <a:srgbClr val="6AA84F"/>
                </a:solidFill>
                <a:latin typeface="Trebuchet MS"/>
                <a:ea typeface="Trebuchet MS"/>
                <a:cs typeface="Trebuchet MS"/>
                <a:sym typeface="Trebuchet MS"/>
              </a:rPr>
              <a:t>Ventajas</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Gratis: Como se mencionó anteriormente, son herramientas Open Source, por lo que utilizarlas no debería afectar nuestro limitado presupuesto (0$). </a:t>
            </a:r>
            <a:endParaRPr sz="1500">
              <a:solidFill>
                <a:schemeClr val="dk1"/>
              </a:solidFill>
              <a:latin typeface="Trebuchet MS"/>
              <a:ea typeface="Trebuchet MS"/>
              <a:cs typeface="Trebuchet MS"/>
              <a:sym typeface="Trebuchet MS"/>
            </a:endParaRPr>
          </a:p>
        </p:txBody>
      </p:sp>
      <p:sp>
        <p:nvSpPr>
          <p:cNvPr id="469" name="Google Shape;469;p57"/>
          <p:cNvSpPr txBox="1"/>
          <p:nvPr/>
        </p:nvSpPr>
        <p:spPr>
          <a:xfrm>
            <a:off x="4411150" y="1327025"/>
            <a:ext cx="4485900" cy="692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0000"/>
              </a:buClr>
              <a:buSzPts val="1800"/>
              <a:buFont typeface="Trebuchet MS"/>
              <a:buChar char="➢"/>
            </a:pPr>
            <a:r>
              <a:rPr lang="es" sz="1800">
                <a:solidFill>
                  <a:srgbClr val="FF0000"/>
                </a:solidFill>
                <a:latin typeface="Trebuchet MS"/>
                <a:ea typeface="Trebuchet MS"/>
                <a:cs typeface="Trebuchet MS"/>
                <a:sym typeface="Trebuchet MS"/>
              </a:rPr>
              <a:t>Desventajas</a:t>
            </a:r>
            <a:endParaRPr sz="1800">
              <a:solidFill>
                <a:srgbClr val="FF0000"/>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chemeClr val="dk1"/>
              </a:solidFill>
              <a:latin typeface="Trebuchet MS"/>
              <a:ea typeface="Trebuchet MS"/>
              <a:cs typeface="Trebuchet MS"/>
              <a:sym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8"/>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sp>
        <p:nvSpPr>
          <p:cNvPr id="475" name="Google Shape;475;p58"/>
          <p:cNvSpPr txBox="1"/>
          <p:nvPr/>
        </p:nvSpPr>
        <p:spPr>
          <a:xfrm>
            <a:off x="0" y="1094775"/>
            <a:ext cx="8622300" cy="708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Programar una IA</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chemeClr val="dk2"/>
              </a:solidFill>
              <a:latin typeface="Trebuchet MS"/>
              <a:ea typeface="Trebuchet MS"/>
              <a:cs typeface="Trebuchet MS"/>
              <a:sym typeface="Trebuchet MS"/>
            </a:endParaRPr>
          </a:p>
        </p:txBody>
      </p:sp>
      <p:pic>
        <p:nvPicPr>
          <p:cNvPr id="476" name="Google Shape;476;p58"/>
          <p:cNvPicPr preferRelativeResize="0"/>
          <p:nvPr/>
        </p:nvPicPr>
        <p:blipFill>
          <a:blip r:embed="rId3">
            <a:alphaModFix/>
          </a:blip>
          <a:stretch>
            <a:fillRect/>
          </a:stretch>
        </p:blipFill>
        <p:spPr>
          <a:xfrm>
            <a:off x="7883850" y="3796172"/>
            <a:ext cx="1260150" cy="1347326"/>
          </a:xfrm>
          <a:prstGeom prst="rect">
            <a:avLst/>
          </a:prstGeom>
          <a:noFill/>
          <a:ln>
            <a:noFill/>
          </a:ln>
        </p:spPr>
      </p:pic>
      <p:sp>
        <p:nvSpPr>
          <p:cNvPr id="477" name="Google Shape;477;p58"/>
          <p:cNvSpPr txBox="1"/>
          <p:nvPr/>
        </p:nvSpPr>
        <p:spPr>
          <a:xfrm>
            <a:off x="0" y="1327025"/>
            <a:ext cx="4485900" cy="1616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6AA84F"/>
              </a:buClr>
              <a:buSzPts val="1800"/>
              <a:buFont typeface="Trebuchet MS"/>
              <a:buChar char="➢"/>
            </a:pPr>
            <a:r>
              <a:rPr lang="es" sz="1800">
                <a:solidFill>
                  <a:srgbClr val="6AA84F"/>
                </a:solidFill>
                <a:latin typeface="Trebuchet MS"/>
                <a:ea typeface="Trebuchet MS"/>
                <a:cs typeface="Trebuchet MS"/>
                <a:sym typeface="Trebuchet MS"/>
              </a:rPr>
              <a:t>Ventajas</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Gratis: Como se mencionó anteriormente, son herramientas Open Source, por lo que utilizarlas no debería afectar nuestro limitado presupuesto (0$). </a:t>
            </a:r>
            <a:endParaRPr sz="1500">
              <a:solidFill>
                <a:schemeClr val="dk1"/>
              </a:solidFill>
              <a:latin typeface="Trebuchet MS"/>
              <a:ea typeface="Trebuchet MS"/>
              <a:cs typeface="Trebuchet MS"/>
              <a:sym typeface="Trebuchet MS"/>
            </a:endParaRPr>
          </a:p>
        </p:txBody>
      </p:sp>
      <p:sp>
        <p:nvSpPr>
          <p:cNvPr id="478" name="Google Shape;478;p58"/>
          <p:cNvSpPr txBox="1"/>
          <p:nvPr/>
        </p:nvSpPr>
        <p:spPr>
          <a:xfrm>
            <a:off x="4411150" y="1327025"/>
            <a:ext cx="4485900" cy="2308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0000"/>
              </a:buClr>
              <a:buSzPts val="1800"/>
              <a:buFont typeface="Trebuchet MS"/>
              <a:buChar char="➢"/>
            </a:pPr>
            <a:r>
              <a:rPr lang="es" sz="1800">
                <a:solidFill>
                  <a:srgbClr val="FF0000"/>
                </a:solidFill>
                <a:latin typeface="Trebuchet MS"/>
                <a:ea typeface="Trebuchet MS"/>
                <a:cs typeface="Trebuchet MS"/>
                <a:sym typeface="Trebuchet MS"/>
              </a:rPr>
              <a:t>Desventajas</a:t>
            </a:r>
            <a:endParaRPr sz="1800">
              <a:solidFill>
                <a:srgbClr val="FF0000"/>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High code: Con TensorFlow debemos programar la IA desde 0. Procesar los inputs, añadir y diseñar las distintas capas de la red neuronal, ofrecer un dataset completo para entrenarla.</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s" sz="1500">
                <a:solidFill>
                  <a:schemeClr val="dk1"/>
                </a:solidFill>
                <a:latin typeface="Trebuchet MS"/>
                <a:ea typeface="Trebuchet MS"/>
                <a:cs typeface="Trebuchet MS"/>
                <a:sym typeface="Trebuchet MS"/>
              </a:rPr>
              <a:t>Programar una red neuronal requiere mucho conocimiento teórico. </a:t>
            </a:r>
            <a:endParaRPr sz="1500">
              <a:solidFill>
                <a:schemeClr val="dk1"/>
              </a:solidFill>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9"/>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Acercamientos a IA para chatbots posibles</a:t>
            </a:r>
            <a:endParaRPr b="1" sz="2000">
              <a:solidFill>
                <a:schemeClr val="dk2"/>
              </a:solidFill>
              <a:latin typeface="Trebuchet MS"/>
              <a:ea typeface="Trebuchet MS"/>
              <a:cs typeface="Trebuchet MS"/>
              <a:sym typeface="Trebuchet MS"/>
            </a:endParaRPr>
          </a:p>
        </p:txBody>
      </p:sp>
      <p:pic>
        <p:nvPicPr>
          <p:cNvPr id="484" name="Google Shape;484;p59"/>
          <p:cNvPicPr preferRelativeResize="0"/>
          <p:nvPr/>
        </p:nvPicPr>
        <p:blipFill>
          <a:blip r:embed="rId3">
            <a:alphaModFix/>
          </a:blip>
          <a:stretch>
            <a:fillRect/>
          </a:stretch>
        </p:blipFill>
        <p:spPr>
          <a:xfrm>
            <a:off x="256800" y="3796172"/>
            <a:ext cx="1260150" cy="1347326"/>
          </a:xfrm>
          <a:prstGeom prst="rect">
            <a:avLst/>
          </a:prstGeom>
          <a:noFill/>
          <a:ln>
            <a:noFill/>
          </a:ln>
        </p:spPr>
      </p:pic>
      <p:sp>
        <p:nvSpPr>
          <p:cNvPr id="485" name="Google Shape;485;p5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2"/>
              </a:buClr>
              <a:buSzPts val="1800"/>
              <a:buFont typeface="Trebuchet MS"/>
              <a:buChar char="➢"/>
            </a:pPr>
            <a:r>
              <a:rPr lang="es" sz="1800"/>
              <a:t>Programar una IA</a:t>
            </a:r>
            <a:endParaRPr sz="18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s" sz="1600"/>
              <a:t>Gratis</a:t>
            </a:r>
            <a:endParaRPr sz="1600"/>
          </a:p>
          <a:p>
            <a:pPr indent="-330200" lvl="0" marL="457200" rtl="0" algn="l">
              <a:lnSpc>
                <a:spcPct val="100000"/>
              </a:lnSpc>
              <a:spcBef>
                <a:spcPts val="0"/>
              </a:spcBef>
              <a:spcAft>
                <a:spcPts val="0"/>
              </a:spcAft>
              <a:buSzPts val="1600"/>
              <a:buChar char="●"/>
            </a:pPr>
            <a:r>
              <a:rPr lang="es" sz="1600"/>
              <a:t>High code</a:t>
            </a:r>
            <a:endParaRPr sz="1600"/>
          </a:p>
          <a:p>
            <a:pPr indent="-330200" lvl="0" marL="457200" rtl="0" algn="l">
              <a:lnSpc>
                <a:spcPct val="100000"/>
              </a:lnSpc>
              <a:spcBef>
                <a:spcPts val="0"/>
              </a:spcBef>
              <a:spcAft>
                <a:spcPts val="0"/>
              </a:spcAft>
              <a:buSzPts val="1600"/>
              <a:buChar char="●"/>
            </a:pPr>
            <a:r>
              <a:rPr lang="es" sz="1600"/>
              <a:t>Requieren conocimiento teórico</a:t>
            </a:r>
            <a:endParaRPr sz="1600"/>
          </a:p>
          <a:p>
            <a:pPr indent="0" lvl="0" marL="0" rtl="0" algn="l">
              <a:spcBef>
                <a:spcPts val="0"/>
              </a:spcBef>
              <a:spcAft>
                <a:spcPts val="1200"/>
              </a:spcAft>
              <a:buNone/>
            </a:pPr>
            <a:r>
              <a:t/>
            </a:r>
            <a:endParaRPr/>
          </a:p>
        </p:txBody>
      </p:sp>
      <p:sp>
        <p:nvSpPr>
          <p:cNvPr id="486" name="Google Shape;486;p5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2"/>
              </a:buClr>
              <a:buSzPts val="1800"/>
              <a:buFont typeface="Trebuchet MS"/>
              <a:buChar char="➢"/>
            </a:pPr>
            <a:r>
              <a:rPr lang="es" sz="1800"/>
              <a:t>APIs de terceros</a:t>
            </a:r>
            <a:endParaRPr sz="1800"/>
          </a:p>
          <a:p>
            <a:pPr indent="0" lvl="0" marL="0" rtl="0" algn="l">
              <a:lnSpc>
                <a:spcPct val="100000"/>
              </a:lnSpc>
              <a:spcBef>
                <a:spcPts val="0"/>
              </a:spcBef>
              <a:spcAft>
                <a:spcPts val="0"/>
              </a:spcAft>
              <a:buNone/>
            </a:pPr>
            <a:r>
              <a:t/>
            </a:r>
            <a:endParaRPr sz="1800"/>
          </a:p>
          <a:p>
            <a:pPr indent="-330200" lvl="0" marL="457200" rtl="0" algn="l">
              <a:lnSpc>
                <a:spcPct val="100000"/>
              </a:lnSpc>
              <a:spcBef>
                <a:spcPts val="0"/>
              </a:spcBef>
              <a:spcAft>
                <a:spcPts val="0"/>
              </a:spcAft>
              <a:buSzPts val="1600"/>
              <a:buChar char="●"/>
            </a:pPr>
            <a:r>
              <a:rPr lang="es" sz="1600"/>
              <a:t>Pagas o limitadas</a:t>
            </a:r>
            <a:endParaRPr sz="1600"/>
          </a:p>
          <a:p>
            <a:pPr indent="-330200" lvl="0" marL="457200" rtl="0" algn="l">
              <a:lnSpc>
                <a:spcPct val="100000"/>
              </a:lnSpc>
              <a:spcBef>
                <a:spcPts val="0"/>
              </a:spcBef>
              <a:spcAft>
                <a:spcPts val="0"/>
              </a:spcAft>
              <a:buSzPts val="1600"/>
              <a:buChar char="●"/>
            </a:pPr>
            <a:r>
              <a:rPr lang="es" sz="1600"/>
              <a:t>Low code</a:t>
            </a:r>
            <a:endParaRPr sz="1600"/>
          </a:p>
          <a:p>
            <a:pPr indent="-330200" lvl="0" marL="457200" rtl="0" algn="l">
              <a:lnSpc>
                <a:spcPct val="100000"/>
              </a:lnSpc>
              <a:spcBef>
                <a:spcPts val="0"/>
              </a:spcBef>
              <a:spcAft>
                <a:spcPts val="0"/>
              </a:spcAft>
              <a:buSzPts val="1600"/>
              <a:buChar char="●"/>
            </a:pPr>
            <a:r>
              <a:rPr lang="es" sz="1600"/>
              <a:t>Podemos pedirles lo que queremos en lenguaje natural</a:t>
            </a:r>
            <a:endParaRPr sz="1800"/>
          </a:p>
        </p:txBody>
      </p:sp>
      <p:pic>
        <p:nvPicPr>
          <p:cNvPr id="487" name="Google Shape;487;p59"/>
          <p:cNvPicPr preferRelativeResize="0"/>
          <p:nvPr/>
        </p:nvPicPr>
        <p:blipFill>
          <a:blip r:embed="rId4">
            <a:alphaModFix/>
          </a:blip>
          <a:stretch>
            <a:fillRect/>
          </a:stretch>
        </p:blipFill>
        <p:spPr>
          <a:xfrm>
            <a:off x="5880875" y="3496850"/>
            <a:ext cx="1546449" cy="1646650"/>
          </a:xfrm>
          <a:prstGeom prst="rect">
            <a:avLst/>
          </a:prstGeom>
          <a:noFill/>
          <a:ln>
            <a:noFill/>
          </a:ln>
        </p:spPr>
      </p:pic>
      <p:pic>
        <p:nvPicPr>
          <p:cNvPr id="488" name="Google Shape;488;p59"/>
          <p:cNvPicPr preferRelativeResize="0"/>
          <p:nvPr/>
        </p:nvPicPr>
        <p:blipFill>
          <a:blip r:embed="rId5">
            <a:alphaModFix/>
          </a:blip>
          <a:stretch>
            <a:fillRect/>
          </a:stretch>
        </p:blipFill>
        <p:spPr>
          <a:xfrm>
            <a:off x="7652209" y="4378153"/>
            <a:ext cx="633477" cy="633728"/>
          </a:xfrm>
          <a:prstGeom prst="rect">
            <a:avLst/>
          </a:prstGeom>
          <a:noFill/>
          <a:ln>
            <a:noFill/>
          </a:ln>
        </p:spPr>
      </p:pic>
      <p:pic>
        <p:nvPicPr>
          <p:cNvPr id="489" name="Google Shape;489;p59"/>
          <p:cNvPicPr preferRelativeResize="0"/>
          <p:nvPr/>
        </p:nvPicPr>
        <p:blipFill>
          <a:blip r:embed="rId6">
            <a:alphaModFix/>
          </a:blip>
          <a:stretch>
            <a:fillRect/>
          </a:stretch>
        </p:blipFill>
        <p:spPr>
          <a:xfrm>
            <a:off x="8510590" y="4043012"/>
            <a:ext cx="633300" cy="666600"/>
          </a:xfrm>
          <a:prstGeom prst="roundRect">
            <a:avLst>
              <a:gd fmla="val 16667" name="adj"/>
            </a:avLst>
          </a:prstGeom>
          <a:noFill/>
          <a:ln>
            <a:noFill/>
          </a:ln>
        </p:spPr>
      </p:pic>
      <p:pic>
        <p:nvPicPr>
          <p:cNvPr id="490" name="Google Shape;490;p59"/>
          <p:cNvPicPr preferRelativeResize="0"/>
          <p:nvPr/>
        </p:nvPicPr>
        <p:blipFill>
          <a:blip r:embed="rId7">
            <a:alphaModFix/>
          </a:blip>
          <a:stretch>
            <a:fillRect/>
          </a:stretch>
        </p:blipFill>
        <p:spPr>
          <a:xfrm>
            <a:off x="7652184" y="3612851"/>
            <a:ext cx="633300" cy="666600"/>
          </a:xfrm>
          <a:prstGeom prst="roundRect">
            <a:avLst>
              <a:gd fmla="val 16667" name="adj"/>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0"/>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¿Conclusión?</a:t>
            </a:r>
            <a:endParaRPr b="1" sz="2000">
              <a:solidFill>
                <a:schemeClr val="dk2"/>
              </a:solidFill>
              <a:latin typeface="Trebuchet MS"/>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1"/>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¿Conclusión?</a:t>
            </a:r>
            <a:endParaRPr b="1" sz="2000">
              <a:solidFill>
                <a:schemeClr val="dk2"/>
              </a:solidFill>
              <a:latin typeface="Trebuchet MS"/>
              <a:ea typeface="Trebuchet MS"/>
              <a:cs typeface="Trebuchet MS"/>
              <a:sym typeface="Trebuchet MS"/>
            </a:endParaRPr>
          </a:p>
        </p:txBody>
      </p:sp>
      <p:pic>
        <p:nvPicPr>
          <p:cNvPr id="501" name="Google Shape;501;p61"/>
          <p:cNvPicPr preferRelativeResize="0"/>
          <p:nvPr/>
        </p:nvPicPr>
        <p:blipFill>
          <a:blip r:embed="rId3">
            <a:alphaModFix/>
          </a:blip>
          <a:stretch>
            <a:fillRect/>
          </a:stretch>
        </p:blipFill>
        <p:spPr>
          <a:xfrm>
            <a:off x="2686075" y="981641"/>
            <a:ext cx="3534126" cy="3778608"/>
          </a:xfrm>
          <a:prstGeom prst="rect">
            <a:avLst/>
          </a:prstGeom>
          <a:noFill/>
          <a:ln>
            <a:noFill/>
          </a:ln>
        </p:spPr>
      </p:pic>
      <p:pic>
        <p:nvPicPr>
          <p:cNvPr id="502" name="Google Shape;502;p61"/>
          <p:cNvPicPr preferRelativeResize="0"/>
          <p:nvPr/>
        </p:nvPicPr>
        <p:blipFill>
          <a:blip r:embed="rId4">
            <a:alphaModFix/>
          </a:blip>
          <a:stretch>
            <a:fillRect/>
          </a:stretch>
        </p:blipFill>
        <p:spPr>
          <a:xfrm>
            <a:off x="6852975" y="3183075"/>
            <a:ext cx="1796425" cy="1796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idx="4294967295" type="body"/>
          </p:nvPr>
        </p:nvSpPr>
        <p:spPr>
          <a:xfrm>
            <a:off x="108100" y="1596770"/>
            <a:ext cx="1877700" cy="678600"/>
          </a:xfrm>
          <a:prstGeom prst="rect">
            <a:avLst/>
          </a:prstGeom>
        </p:spPr>
        <p:txBody>
          <a:bodyPr anchorCtr="0" anchor="t" bIns="91425" lIns="91425" spcFirstLastPara="1" rIns="91425" wrap="square" tIns="91425">
            <a:normAutofit fontScale="47500" lnSpcReduction="20000"/>
          </a:bodyPr>
          <a:lstStyle/>
          <a:p>
            <a:pPr indent="0" lvl="0" marL="0" rtl="0" algn="ctr">
              <a:lnSpc>
                <a:spcPct val="100000"/>
              </a:lnSpc>
              <a:spcBef>
                <a:spcPts val="0"/>
              </a:spcBef>
              <a:spcAft>
                <a:spcPts val="0"/>
              </a:spcAft>
              <a:buNone/>
            </a:pPr>
            <a:r>
              <a:rPr lang="es" sz="3085">
                <a:solidFill>
                  <a:schemeClr val="dk1"/>
                </a:solidFill>
                <a:latin typeface="Trebuchet MS"/>
                <a:ea typeface="Trebuchet MS"/>
                <a:cs typeface="Trebuchet MS"/>
                <a:sym typeface="Trebuchet MS"/>
              </a:rPr>
              <a:t>En la </a:t>
            </a:r>
            <a:endParaRPr sz="3085">
              <a:solidFill>
                <a:schemeClr val="dk1"/>
              </a:solidFill>
              <a:latin typeface="Trebuchet MS"/>
              <a:ea typeface="Trebuchet MS"/>
              <a:cs typeface="Trebuchet MS"/>
              <a:sym typeface="Trebuchet MS"/>
            </a:endParaRPr>
          </a:p>
          <a:p>
            <a:pPr indent="0" lvl="0" marL="0" rtl="0" algn="ctr">
              <a:lnSpc>
                <a:spcPct val="100000"/>
              </a:lnSpc>
              <a:spcBef>
                <a:spcPts val="0"/>
              </a:spcBef>
              <a:spcAft>
                <a:spcPts val="0"/>
              </a:spcAft>
              <a:buNone/>
            </a:pPr>
            <a:r>
              <a:rPr lang="es" sz="3085">
                <a:solidFill>
                  <a:schemeClr val="dk1"/>
                </a:solidFill>
                <a:latin typeface="Trebuchet MS"/>
                <a:ea typeface="Trebuchet MS"/>
                <a:cs typeface="Trebuchet MS"/>
                <a:sym typeface="Trebuchet MS"/>
              </a:rPr>
              <a:t>Vida Diaria</a:t>
            </a:r>
            <a:endParaRPr sz="3085">
              <a:solidFill>
                <a:schemeClr val="dk1"/>
              </a:solidFill>
              <a:latin typeface="Trebuchet MS"/>
              <a:ea typeface="Trebuchet MS"/>
              <a:cs typeface="Trebuchet MS"/>
              <a:sym typeface="Trebuchet MS"/>
            </a:endParaRPr>
          </a:p>
          <a:p>
            <a:pPr indent="0" lvl="0" marL="0" rtl="0" algn="ctr">
              <a:spcBef>
                <a:spcPts val="0"/>
              </a:spcBef>
              <a:spcAft>
                <a:spcPts val="1200"/>
              </a:spcAft>
              <a:buNone/>
            </a:pPr>
            <a:r>
              <a:t/>
            </a:r>
            <a:endParaRPr/>
          </a:p>
        </p:txBody>
      </p:sp>
      <p:pic>
        <p:nvPicPr>
          <p:cNvPr id="86" name="Google Shape;86;p17"/>
          <p:cNvPicPr preferRelativeResize="0"/>
          <p:nvPr/>
        </p:nvPicPr>
        <p:blipFill>
          <a:blip r:embed="rId3">
            <a:alphaModFix/>
          </a:blip>
          <a:stretch>
            <a:fillRect/>
          </a:stretch>
        </p:blipFill>
        <p:spPr>
          <a:xfrm>
            <a:off x="338143" y="385800"/>
            <a:ext cx="1417672" cy="1375401"/>
          </a:xfrm>
          <a:prstGeom prst="rect">
            <a:avLst/>
          </a:prstGeom>
          <a:noFill/>
          <a:ln>
            <a:noFill/>
          </a:ln>
        </p:spPr>
      </p:pic>
      <p:sp>
        <p:nvSpPr>
          <p:cNvPr id="87" name="Google Shape;87;p17"/>
          <p:cNvSpPr txBox="1"/>
          <p:nvPr/>
        </p:nvSpPr>
        <p:spPr>
          <a:xfrm>
            <a:off x="338150" y="2275375"/>
            <a:ext cx="2985600" cy="169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Motores de búsqueda</a:t>
            </a:r>
            <a:endParaRPr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Algoritmos de RRSS</a:t>
            </a:r>
            <a:endParaRPr sz="1800">
              <a:solidFill>
                <a:schemeClr val="dk2"/>
              </a:solidFill>
              <a:latin typeface="Trebuchet MS"/>
              <a:ea typeface="Trebuchet MS"/>
              <a:cs typeface="Trebuchet MS"/>
              <a:sym typeface="Trebuchet MS"/>
            </a:endParaRPr>
          </a:p>
        </p:txBody>
      </p:sp>
      <p:pic>
        <p:nvPicPr>
          <p:cNvPr id="88" name="Google Shape;88;p17"/>
          <p:cNvPicPr preferRelativeResize="0"/>
          <p:nvPr/>
        </p:nvPicPr>
        <p:blipFill>
          <a:blip r:embed="rId4">
            <a:alphaModFix/>
          </a:blip>
          <a:stretch>
            <a:fillRect/>
          </a:stretch>
        </p:blipFill>
        <p:spPr>
          <a:xfrm>
            <a:off x="3666150" y="1779575"/>
            <a:ext cx="5037600" cy="2688000"/>
          </a:xfrm>
          <a:prstGeom prst="roundRect">
            <a:avLst>
              <a:gd fmla="val 9689" name="adj"/>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2"/>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¿Conclusión?</a:t>
            </a:r>
            <a:endParaRPr b="1" sz="2000">
              <a:solidFill>
                <a:schemeClr val="dk2"/>
              </a:solidFill>
              <a:latin typeface="Trebuchet MS"/>
              <a:ea typeface="Trebuchet MS"/>
              <a:cs typeface="Trebuchet MS"/>
              <a:sym typeface="Trebuchet MS"/>
            </a:endParaRPr>
          </a:p>
        </p:txBody>
      </p:sp>
      <p:pic>
        <p:nvPicPr>
          <p:cNvPr id="508" name="Google Shape;508;p62"/>
          <p:cNvPicPr preferRelativeResize="0"/>
          <p:nvPr/>
        </p:nvPicPr>
        <p:blipFill>
          <a:blip r:embed="rId3">
            <a:alphaModFix/>
          </a:blip>
          <a:stretch>
            <a:fillRect/>
          </a:stretch>
        </p:blipFill>
        <p:spPr>
          <a:xfrm>
            <a:off x="6870825" y="2940450"/>
            <a:ext cx="1968624" cy="2104800"/>
          </a:xfrm>
          <a:prstGeom prst="rect">
            <a:avLst/>
          </a:prstGeom>
          <a:noFill/>
          <a:ln>
            <a:noFill/>
          </a:ln>
        </p:spPr>
      </p:pic>
      <p:sp>
        <p:nvSpPr>
          <p:cNvPr id="509" name="Google Shape;509;p62"/>
          <p:cNvSpPr txBox="1"/>
          <p:nvPr/>
        </p:nvSpPr>
        <p:spPr>
          <a:xfrm>
            <a:off x="0" y="1081175"/>
            <a:ext cx="78171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Podemos crear una IA con TensorFlow no-generativa para clasificar los mensajes que nos envíen los clientes.</a:t>
            </a:r>
            <a:endParaRPr sz="1800">
              <a:solidFill>
                <a:schemeClr val="dk2"/>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2"/>
              </a:solidFill>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3"/>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¿Conclusión?</a:t>
            </a:r>
            <a:endParaRPr b="1" sz="2000">
              <a:solidFill>
                <a:schemeClr val="dk2"/>
              </a:solidFill>
              <a:latin typeface="Trebuchet MS"/>
              <a:ea typeface="Trebuchet MS"/>
              <a:cs typeface="Trebuchet MS"/>
              <a:sym typeface="Trebuchet MS"/>
            </a:endParaRPr>
          </a:p>
        </p:txBody>
      </p:sp>
      <p:pic>
        <p:nvPicPr>
          <p:cNvPr id="515" name="Google Shape;515;p63"/>
          <p:cNvPicPr preferRelativeResize="0"/>
          <p:nvPr/>
        </p:nvPicPr>
        <p:blipFill>
          <a:blip r:embed="rId3">
            <a:alphaModFix/>
          </a:blip>
          <a:stretch>
            <a:fillRect/>
          </a:stretch>
        </p:blipFill>
        <p:spPr>
          <a:xfrm>
            <a:off x="6870825" y="2940450"/>
            <a:ext cx="1968624" cy="2104800"/>
          </a:xfrm>
          <a:prstGeom prst="rect">
            <a:avLst/>
          </a:prstGeom>
          <a:noFill/>
          <a:ln>
            <a:noFill/>
          </a:ln>
        </p:spPr>
      </p:pic>
      <p:sp>
        <p:nvSpPr>
          <p:cNvPr id="516" name="Google Shape;516;p63"/>
          <p:cNvSpPr txBox="1"/>
          <p:nvPr/>
        </p:nvSpPr>
        <p:spPr>
          <a:xfrm>
            <a:off x="0" y="1081175"/>
            <a:ext cx="78171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Podemos crear una IA con TensorFlow no-generativa para clasificar los mensajes que nos envíen los clientes.</a:t>
            </a:r>
            <a:endParaRPr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Requiere entrenarse con posibles consultas que haga un usuario como input y su clasificación como “output”.</a:t>
            </a:r>
            <a:endParaRPr sz="1800">
              <a:solidFill>
                <a:schemeClr val="dk2"/>
              </a:solidFill>
              <a:latin typeface="Trebuchet MS"/>
              <a:ea typeface="Trebuchet MS"/>
              <a:cs typeface="Trebuchet MS"/>
              <a:sym typeface="Trebuchet M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4"/>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¿Conclusión?</a:t>
            </a:r>
            <a:endParaRPr b="1" sz="2000">
              <a:solidFill>
                <a:schemeClr val="dk2"/>
              </a:solidFill>
              <a:latin typeface="Trebuchet MS"/>
              <a:ea typeface="Trebuchet MS"/>
              <a:cs typeface="Trebuchet MS"/>
              <a:sym typeface="Trebuchet MS"/>
            </a:endParaRPr>
          </a:p>
        </p:txBody>
      </p:sp>
      <p:pic>
        <p:nvPicPr>
          <p:cNvPr id="522" name="Google Shape;522;p64"/>
          <p:cNvPicPr preferRelativeResize="0"/>
          <p:nvPr/>
        </p:nvPicPr>
        <p:blipFill>
          <a:blip r:embed="rId3">
            <a:alphaModFix/>
          </a:blip>
          <a:stretch>
            <a:fillRect/>
          </a:stretch>
        </p:blipFill>
        <p:spPr>
          <a:xfrm>
            <a:off x="6870825" y="2940450"/>
            <a:ext cx="1968624" cy="2104800"/>
          </a:xfrm>
          <a:prstGeom prst="rect">
            <a:avLst/>
          </a:prstGeom>
          <a:noFill/>
          <a:ln>
            <a:noFill/>
          </a:ln>
        </p:spPr>
      </p:pic>
      <p:sp>
        <p:nvSpPr>
          <p:cNvPr id="523" name="Google Shape;523;p64"/>
          <p:cNvSpPr txBox="1"/>
          <p:nvPr/>
        </p:nvSpPr>
        <p:spPr>
          <a:xfrm>
            <a:off x="0" y="1081175"/>
            <a:ext cx="78171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Podemos crear una IA con TensorFlow no-generativa para clasificar los mensajes que nos envíen los clientes.</a:t>
            </a:r>
            <a:endParaRPr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Requiere entrenarse con posibles consultas que haga un usuario como input y su clasificación como “output”.</a:t>
            </a:r>
            <a:endParaRPr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Otorgará respuestas predefinidas dependiendo del tema.</a:t>
            </a:r>
            <a:endParaRPr sz="1800">
              <a:solidFill>
                <a:schemeClr val="dk2"/>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5"/>
          <p:cNvSpPr txBox="1"/>
          <p:nvPr/>
        </p:nvSpPr>
        <p:spPr>
          <a:xfrm>
            <a:off x="0" y="603900"/>
            <a:ext cx="6165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2"/>
                </a:solidFill>
                <a:latin typeface="Trebuchet MS"/>
                <a:ea typeface="Trebuchet MS"/>
                <a:cs typeface="Trebuchet MS"/>
                <a:sym typeface="Trebuchet MS"/>
              </a:rPr>
              <a:t>¿Conclusión?</a:t>
            </a:r>
            <a:endParaRPr b="1" sz="2000">
              <a:solidFill>
                <a:schemeClr val="dk2"/>
              </a:solidFill>
              <a:latin typeface="Trebuchet MS"/>
              <a:ea typeface="Trebuchet MS"/>
              <a:cs typeface="Trebuchet MS"/>
              <a:sym typeface="Trebuchet MS"/>
            </a:endParaRPr>
          </a:p>
        </p:txBody>
      </p:sp>
      <p:pic>
        <p:nvPicPr>
          <p:cNvPr id="529" name="Google Shape;529;p65"/>
          <p:cNvPicPr preferRelativeResize="0"/>
          <p:nvPr/>
        </p:nvPicPr>
        <p:blipFill>
          <a:blip r:embed="rId3">
            <a:alphaModFix/>
          </a:blip>
          <a:stretch>
            <a:fillRect/>
          </a:stretch>
        </p:blipFill>
        <p:spPr>
          <a:xfrm>
            <a:off x="6870825" y="2940450"/>
            <a:ext cx="1968624" cy="2104800"/>
          </a:xfrm>
          <a:prstGeom prst="rect">
            <a:avLst/>
          </a:prstGeom>
          <a:noFill/>
          <a:ln>
            <a:noFill/>
          </a:ln>
        </p:spPr>
      </p:pic>
      <p:sp>
        <p:nvSpPr>
          <p:cNvPr id="530" name="Google Shape;530;p65"/>
          <p:cNvSpPr txBox="1"/>
          <p:nvPr/>
        </p:nvSpPr>
        <p:spPr>
          <a:xfrm>
            <a:off x="0" y="1081175"/>
            <a:ext cx="78171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Podemos crear una IA con TensorFlow no-generativa para clasificar los mensajes que nos envíen los clientes.</a:t>
            </a:r>
            <a:endParaRPr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Requiere entrenarse con posibles consultas que haga un usuario como input y su clasificación como “output”.</a:t>
            </a:r>
            <a:endParaRPr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Otorgará respuestas predefinidas dependiendo del tema.</a:t>
            </a:r>
            <a:endParaRPr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Puede conseguir una precisión bastante alta con datasets de entrenamiento relativamente pequeños.</a:t>
            </a:r>
            <a:endParaRPr sz="1800">
              <a:solidFill>
                <a:schemeClr val="dk2"/>
              </a:solidFill>
              <a:latin typeface="Trebuchet MS"/>
              <a:ea typeface="Trebuchet MS"/>
              <a:cs typeface="Trebuchet MS"/>
              <a:sym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6"/>
          <p:cNvSpPr txBox="1"/>
          <p:nvPr>
            <p:ph type="title"/>
          </p:nvPr>
        </p:nvSpPr>
        <p:spPr>
          <a:xfrm>
            <a:off x="311700" y="80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 Cuáles son las herramientas que vamos a utilizar?</a:t>
            </a:r>
            <a:endParaRPr/>
          </a:p>
        </p:txBody>
      </p:sp>
      <p:sp>
        <p:nvSpPr>
          <p:cNvPr id="536" name="Google Shape;536;p66"/>
          <p:cNvSpPr txBox="1"/>
          <p:nvPr/>
        </p:nvSpPr>
        <p:spPr>
          <a:xfrm>
            <a:off x="311700" y="6347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dk2"/>
                </a:solidFill>
              </a:rPr>
              <a:t>TP Inicial – Aplicación de la Inteligencia Artificial</a:t>
            </a:r>
            <a:endParaRPr sz="20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7"/>
          <p:cNvSpPr txBox="1"/>
          <p:nvPr>
            <p:ph type="title"/>
          </p:nvPr>
        </p:nvSpPr>
        <p:spPr>
          <a:xfrm>
            <a:off x="311700" y="80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 Cuáles son las herramientas que vamos a utilizar?</a:t>
            </a:r>
            <a:endParaRPr/>
          </a:p>
        </p:txBody>
      </p:sp>
      <p:sp>
        <p:nvSpPr>
          <p:cNvPr id="542" name="Google Shape;542;p67"/>
          <p:cNvSpPr txBox="1"/>
          <p:nvPr>
            <p:ph idx="1" type="body"/>
          </p:nvPr>
        </p:nvSpPr>
        <p:spPr>
          <a:xfrm>
            <a:off x="574875" y="1555825"/>
            <a:ext cx="4350000" cy="1999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Char char="●"/>
            </a:pPr>
            <a:r>
              <a:rPr lang="es">
                <a:solidFill>
                  <a:schemeClr val="dk1"/>
                </a:solidFill>
              </a:rPr>
              <a:t>FastAPI (Backend)</a:t>
            </a:r>
            <a:endParaRPr>
              <a:solidFill>
                <a:schemeClr val="dk1"/>
              </a:solidFill>
            </a:endParaRPr>
          </a:p>
        </p:txBody>
      </p:sp>
      <p:sp>
        <p:nvSpPr>
          <p:cNvPr id="543" name="Google Shape;543;p67"/>
          <p:cNvSpPr txBox="1"/>
          <p:nvPr/>
        </p:nvSpPr>
        <p:spPr>
          <a:xfrm>
            <a:off x="311700" y="6347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dk2"/>
                </a:solidFill>
              </a:rPr>
              <a:t>TP Inicial – Aplicación de la Inteligencia Artificial</a:t>
            </a:r>
            <a:endParaRPr sz="2000">
              <a:solidFill>
                <a:schemeClr val="dk2"/>
              </a:solidFill>
            </a:endParaRPr>
          </a:p>
        </p:txBody>
      </p:sp>
      <p:pic>
        <p:nvPicPr>
          <p:cNvPr id="544" name="Google Shape;544;p67"/>
          <p:cNvPicPr preferRelativeResize="0"/>
          <p:nvPr/>
        </p:nvPicPr>
        <p:blipFill>
          <a:blip r:embed="rId3">
            <a:alphaModFix/>
          </a:blip>
          <a:stretch>
            <a:fillRect/>
          </a:stretch>
        </p:blipFill>
        <p:spPr>
          <a:xfrm>
            <a:off x="6393700" y="2159025"/>
            <a:ext cx="1999201" cy="1999201"/>
          </a:xfrm>
          <a:prstGeom prst="rect">
            <a:avLst/>
          </a:prstGeom>
          <a:noFill/>
          <a:ln>
            <a:noFill/>
          </a:ln>
        </p:spPr>
      </p:pic>
      <p:pic>
        <p:nvPicPr>
          <p:cNvPr id="545" name="Google Shape;545;p67"/>
          <p:cNvPicPr preferRelativeResize="0"/>
          <p:nvPr/>
        </p:nvPicPr>
        <p:blipFill>
          <a:blip r:embed="rId4">
            <a:alphaModFix/>
          </a:blip>
          <a:stretch>
            <a:fillRect/>
          </a:stretch>
        </p:blipFill>
        <p:spPr>
          <a:xfrm>
            <a:off x="4107475" y="2234775"/>
            <a:ext cx="1909099" cy="2091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8"/>
          <p:cNvSpPr txBox="1"/>
          <p:nvPr>
            <p:ph type="title"/>
          </p:nvPr>
        </p:nvSpPr>
        <p:spPr>
          <a:xfrm>
            <a:off x="311700" y="80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 Cuáles son las herramientas que vamos a utilizar?</a:t>
            </a:r>
            <a:endParaRPr/>
          </a:p>
        </p:txBody>
      </p:sp>
      <p:sp>
        <p:nvSpPr>
          <p:cNvPr id="551" name="Google Shape;551;p68"/>
          <p:cNvSpPr txBox="1"/>
          <p:nvPr>
            <p:ph idx="1" type="body"/>
          </p:nvPr>
        </p:nvSpPr>
        <p:spPr>
          <a:xfrm>
            <a:off x="574875" y="1555825"/>
            <a:ext cx="4350000" cy="1999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Char char="●"/>
            </a:pPr>
            <a:r>
              <a:rPr lang="es">
                <a:solidFill>
                  <a:schemeClr val="dk1"/>
                </a:solidFill>
              </a:rPr>
              <a:t>FastAPI (Backend)</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s">
                <a:solidFill>
                  <a:schemeClr val="dk1"/>
                </a:solidFill>
              </a:rPr>
              <a:t>TensorFlow (IA chatbot)</a:t>
            </a:r>
            <a:endParaRPr>
              <a:solidFill>
                <a:schemeClr val="dk1"/>
              </a:solidFill>
            </a:endParaRPr>
          </a:p>
        </p:txBody>
      </p:sp>
      <p:sp>
        <p:nvSpPr>
          <p:cNvPr id="552" name="Google Shape;552;p68"/>
          <p:cNvSpPr txBox="1"/>
          <p:nvPr/>
        </p:nvSpPr>
        <p:spPr>
          <a:xfrm>
            <a:off x="311700" y="6347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dk2"/>
                </a:solidFill>
              </a:rPr>
              <a:t>TP Inicial – Aplicación de la Inteligencia Artificial</a:t>
            </a:r>
            <a:endParaRPr sz="2000">
              <a:solidFill>
                <a:schemeClr val="dk2"/>
              </a:solidFill>
            </a:endParaRPr>
          </a:p>
        </p:txBody>
      </p:sp>
      <p:pic>
        <p:nvPicPr>
          <p:cNvPr id="553" name="Google Shape;553;p68"/>
          <p:cNvPicPr preferRelativeResize="0"/>
          <p:nvPr/>
        </p:nvPicPr>
        <p:blipFill>
          <a:blip r:embed="rId3">
            <a:alphaModFix/>
          </a:blip>
          <a:stretch>
            <a:fillRect/>
          </a:stretch>
        </p:blipFill>
        <p:spPr>
          <a:xfrm>
            <a:off x="4107475" y="2234775"/>
            <a:ext cx="1909099" cy="2091950"/>
          </a:xfrm>
          <a:prstGeom prst="rect">
            <a:avLst/>
          </a:prstGeom>
          <a:noFill/>
          <a:ln>
            <a:noFill/>
          </a:ln>
        </p:spPr>
      </p:pic>
      <p:pic>
        <p:nvPicPr>
          <p:cNvPr id="554" name="Google Shape;554;p68"/>
          <p:cNvPicPr preferRelativeResize="0"/>
          <p:nvPr/>
        </p:nvPicPr>
        <p:blipFill>
          <a:blip r:embed="rId4">
            <a:alphaModFix/>
          </a:blip>
          <a:stretch>
            <a:fillRect/>
          </a:stretch>
        </p:blipFill>
        <p:spPr>
          <a:xfrm>
            <a:off x="6521825" y="2260175"/>
            <a:ext cx="1909101" cy="204114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9"/>
          <p:cNvSpPr txBox="1"/>
          <p:nvPr>
            <p:ph type="title"/>
          </p:nvPr>
        </p:nvSpPr>
        <p:spPr>
          <a:xfrm>
            <a:off x="311700" y="80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 Cuáles son las herramientas que vamos a utilizar?</a:t>
            </a:r>
            <a:endParaRPr/>
          </a:p>
        </p:txBody>
      </p:sp>
      <p:sp>
        <p:nvSpPr>
          <p:cNvPr id="560" name="Google Shape;560;p69"/>
          <p:cNvSpPr txBox="1"/>
          <p:nvPr>
            <p:ph idx="1" type="body"/>
          </p:nvPr>
        </p:nvSpPr>
        <p:spPr>
          <a:xfrm>
            <a:off x="574875" y="1555825"/>
            <a:ext cx="4350000" cy="1999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Char char="●"/>
            </a:pPr>
            <a:r>
              <a:rPr lang="es">
                <a:solidFill>
                  <a:schemeClr val="dk1"/>
                </a:solidFill>
              </a:rPr>
              <a:t>FastAPI (Backend)</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s">
                <a:solidFill>
                  <a:schemeClr val="dk1"/>
                </a:solidFill>
              </a:rPr>
              <a:t>TensorFlow (IA chatbot)</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s">
                <a:solidFill>
                  <a:schemeClr val="dk1"/>
                </a:solidFill>
              </a:rPr>
              <a:t>React Native (Front end)</a:t>
            </a:r>
            <a:endParaRPr>
              <a:solidFill>
                <a:schemeClr val="dk1"/>
              </a:solidFill>
            </a:endParaRPr>
          </a:p>
        </p:txBody>
      </p:sp>
      <p:sp>
        <p:nvSpPr>
          <p:cNvPr id="561" name="Google Shape;561;p69"/>
          <p:cNvSpPr txBox="1"/>
          <p:nvPr/>
        </p:nvSpPr>
        <p:spPr>
          <a:xfrm>
            <a:off x="311700" y="6347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dk2"/>
                </a:solidFill>
              </a:rPr>
              <a:t>TP Inicial – Aplicación de la Inteligencia Artificial</a:t>
            </a:r>
            <a:endParaRPr sz="2000">
              <a:solidFill>
                <a:schemeClr val="dk2"/>
              </a:solidFill>
            </a:endParaRPr>
          </a:p>
        </p:txBody>
      </p:sp>
      <p:pic>
        <p:nvPicPr>
          <p:cNvPr id="562" name="Google Shape;562;p69"/>
          <p:cNvPicPr preferRelativeResize="0"/>
          <p:nvPr/>
        </p:nvPicPr>
        <p:blipFill>
          <a:blip r:embed="rId3">
            <a:alphaModFix/>
          </a:blip>
          <a:stretch>
            <a:fillRect/>
          </a:stretch>
        </p:blipFill>
        <p:spPr>
          <a:xfrm>
            <a:off x="4425275" y="2281150"/>
            <a:ext cx="1999200" cy="1999200"/>
          </a:xfrm>
          <a:prstGeom prst="rect">
            <a:avLst/>
          </a:prstGeom>
          <a:noFill/>
          <a:ln>
            <a:noFill/>
          </a:ln>
        </p:spPr>
      </p:pic>
      <p:pic>
        <p:nvPicPr>
          <p:cNvPr id="563" name="Google Shape;563;p69"/>
          <p:cNvPicPr preferRelativeResize="0"/>
          <p:nvPr/>
        </p:nvPicPr>
        <p:blipFill>
          <a:blip r:embed="rId4">
            <a:alphaModFix/>
          </a:blip>
          <a:stretch>
            <a:fillRect/>
          </a:stretch>
        </p:blipFill>
        <p:spPr>
          <a:xfrm>
            <a:off x="6576875" y="2231350"/>
            <a:ext cx="2414724" cy="209879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0"/>
          <p:cNvSpPr txBox="1"/>
          <p:nvPr>
            <p:ph type="title"/>
          </p:nvPr>
        </p:nvSpPr>
        <p:spPr>
          <a:xfrm>
            <a:off x="311700" y="660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¿Donde vamos a trabajar?</a:t>
            </a:r>
            <a:endParaRPr/>
          </a:p>
        </p:txBody>
      </p:sp>
      <p:sp>
        <p:nvSpPr>
          <p:cNvPr id="569" name="Google Shape;569;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 Utilizaremos un </a:t>
            </a:r>
            <a:r>
              <a:rPr lang="es"/>
              <a:t>repositorio en GitHub: https://github.com/BautistaDalmasso/OnboardingIA-CDS-2024.git</a:t>
            </a:r>
            <a:endParaRPr/>
          </a:p>
        </p:txBody>
      </p:sp>
      <p:sp>
        <p:nvSpPr>
          <p:cNvPr id="570" name="Google Shape;570;p70"/>
          <p:cNvSpPr txBox="1"/>
          <p:nvPr/>
        </p:nvSpPr>
        <p:spPr>
          <a:xfrm>
            <a:off x="311700" y="89525"/>
            <a:ext cx="8520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dk2"/>
                </a:solidFill>
              </a:rPr>
              <a:t>TP Inicial – Aplicación de la Inteligencia Artificial</a:t>
            </a:r>
            <a:endParaRPr sz="2000">
              <a:solidFill>
                <a:schemeClr val="dk2"/>
              </a:solidFill>
            </a:endParaRPr>
          </a:p>
        </p:txBody>
      </p:sp>
      <p:pic>
        <p:nvPicPr>
          <p:cNvPr id="571" name="Google Shape;571;p70"/>
          <p:cNvPicPr preferRelativeResize="0"/>
          <p:nvPr/>
        </p:nvPicPr>
        <p:blipFill>
          <a:blip r:embed="rId3">
            <a:alphaModFix/>
          </a:blip>
          <a:stretch>
            <a:fillRect/>
          </a:stretch>
        </p:blipFill>
        <p:spPr>
          <a:xfrm>
            <a:off x="3199750" y="2075675"/>
            <a:ext cx="2744500" cy="2744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sz="4000"/>
              <a:t>¿Preguntas?</a:t>
            </a:r>
            <a:endParaRPr sz="4000"/>
          </a:p>
        </p:txBody>
      </p:sp>
      <p:pic>
        <p:nvPicPr>
          <p:cNvPr id="577" name="Google Shape;577;p71"/>
          <p:cNvPicPr preferRelativeResize="0"/>
          <p:nvPr/>
        </p:nvPicPr>
        <p:blipFill>
          <a:blip r:embed="rId3">
            <a:alphaModFix/>
          </a:blip>
          <a:stretch>
            <a:fillRect/>
          </a:stretch>
        </p:blipFill>
        <p:spPr>
          <a:xfrm>
            <a:off x="3280763" y="2216325"/>
            <a:ext cx="2582476" cy="2582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idx="4294967295" type="body"/>
          </p:nvPr>
        </p:nvSpPr>
        <p:spPr>
          <a:xfrm>
            <a:off x="108100" y="1596770"/>
            <a:ext cx="1877700" cy="678600"/>
          </a:xfrm>
          <a:prstGeom prst="rect">
            <a:avLst/>
          </a:prstGeom>
        </p:spPr>
        <p:txBody>
          <a:bodyPr anchorCtr="0" anchor="t" bIns="91425" lIns="91425" spcFirstLastPara="1" rIns="91425" wrap="square" tIns="91425">
            <a:normAutofit fontScale="47500" lnSpcReduction="20000"/>
          </a:bodyPr>
          <a:lstStyle/>
          <a:p>
            <a:pPr indent="0" lvl="0" marL="0" rtl="0" algn="ctr">
              <a:lnSpc>
                <a:spcPct val="100000"/>
              </a:lnSpc>
              <a:spcBef>
                <a:spcPts val="0"/>
              </a:spcBef>
              <a:spcAft>
                <a:spcPts val="0"/>
              </a:spcAft>
              <a:buNone/>
            </a:pPr>
            <a:r>
              <a:rPr lang="es" sz="3085">
                <a:solidFill>
                  <a:schemeClr val="dk1"/>
                </a:solidFill>
                <a:latin typeface="Trebuchet MS"/>
                <a:ea typeface="Trebuchet MS"/>
                <a:cs typeface="Trebuchet MS"/>
                <a:sym typeface="Trebuchet MS"/>
              </a:rPr>
              <a:t>En la </a:t>
            </a:r>
            <a:endParaRPr sz="3085">
              <a:solidFill>
                <a:schemeClr val="dk1"/>
              </a:solidFill>
              <a:latin typeface="Trebuchet MS"/>
              <a:ea typeface="Trebuchet MS"/>
              <a:cs typeface="Trebuchet MS"/>
              <a:sym typeface="Trebuchet MS"/>
            </a:endParaRPr>
          </a:p>
          <a:p>
            <a:pPr indent="0" lvl="0" marL="0" rtl="0" algn="ctr">
              <a:lnSpc>
                <a:spcPct val="100000"/>
              </a:lnSpc>
              <a:spcBef>
                <a:spcPts val="0"/>
              </a:spcBef>
              <a:spcAft>
                <a:spcPts val="0"/>
              </a:spcAft>
              <a:buNone/>
            </a:pPr>
            <a:r>
              <a:rPr lang="es" sz="3085">
                <a:solidFill>
                  <a:schemeClr val="dk1"/>
                </a:solidFill>
                <a:latin typeface="Trebuchet MS"/>
                <a:ea typeface="Trebuchet MS"/>
                <a:cs typeface="Trebuchet MS"/>
                <a:sym typeface="Trebuchet MS"/>
              </a:rPr>
              <a:t>Vida Diaria</a:t>
            </a:r>
            <a:endParaRPr sz="3085">
              <a:solidFill>
                <a:schemeClr val="dk1"/>
              </a:solidFill>
              <a:latin typeface="Trebuchet MS"/>
              <a:ea typeface="Trebuchet MS"/>
              <a:cs typeface="Trebuchet MS"/>
              <a:sym typeface="Trebuchet MS"/>
            </a:endParaRPr>
          </a:p>
          <a:p>
            <a:pPr indent="0" lvl="0" marL="0" rtl="0" algn="ctr">
              <a:spcBef>
                <a:spcPts val="0"/>
              </a:spcBef>
              <a:spcAft>
                <a:spcPts val="1200"/>
              </a:spcAft>
              <a:buNone/>
            </a:pPr>
            <a:r>
              <a:t/>
            </a:r>
            <a:endParaRPr/>
          </a:p>
        </p:txBody>
      </p:sp>
      <p:pic>
        <p:nvPicPr>
          <p:cNvPr id="94" name="Google Shape;94;p18"/>
          <p:cNvPicPr preferRelativeResize="0"/>
          <p:nvPr/>
        </p:nvPicPr>
        <p:blipFill>
          <a:blip r:embed="rId3">
            <a:alphaModFix/>
          </a:blip>
          <a:stretch>
            <a:fillRect/>
          </a:stretch>
        </p:blipFill>
        <p:spPr>
          <a:xfrm>
            <a:off x="338143" y="385800"/>
            <a:ext cx="1417672" cy="1375401"/>
          </a:xfrm>
          <a:prstGeom prst="rect">
            <a:avLst/>
          </a:prstGeom>
          <a:noFill/>
          <a:ln>
            <a:noFill/>
          </a:ln>
        </p:spPr>
      </p:pic>
      <p:sp>
        <p:nvSpPr>
          <p:cNvPr id="95" name="Google Shape;95;p18"/>
          <p:cNvSpPr txBox="1"/>
          <p:nvPr/>
        </p:nvSpPr>
        <p:spPr>
          <a:xfrm>
            <a:off x="338150" y="2275375"/>
            <a:ext cx="3669900" cy="169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Motores de búsqueda</a:t>
            </a:r>
            <a:endParaRPr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Algoritmos de RRSS</a:t>
            </a:r>
            <a:endParaRPr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Algoritmos de recomendación </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rPr lang="es" sz="1800">
                <a:solidFill>
                  <a:schemeClr val="dk2"/>
                </a:solidFill>
                <a:latin typeface="Trebuchet MS"/>
                <a:ea typeface="Trebuchet MS"/>
                <a:cs typeface="Trebuchet MS"/>
                <a:sym typeface="Trebuchet MS"/>
              </a:rPr>
              <a:t>de anuncios</a:t>
            </a:r>
            <a:endParaRPr sz="1800">
              <a:solidFill>
                <a:schemeClr val="dk2"/>
              </a:solidFill>
              <a:latin typeface="Trebuchet MS"/>
              <a:ea typeface="Trebuchet MS"/>
              <a:cs typeface="Trebuchet MS"/>
              <a:sym typeface="Trebuchet MS"/>
            </a:endParaRPr>
          </a:p>
        </p:txBody>
      </p:sp>
      <p:pic>
        <p:nvPicPr>
          <p:cNvPr id="96" name="Google Shape;96;p18"/>
          <p:cNvPicPr preferRelativeResize="0"/>
          <p:nvPr/>
        </p:nvPicPr>
        <p:blipFill>
          <a:blip r:embed="rId4">
            <a:alphaModFix/>
          </a:blip>
          <a:stretch>
            <a:fillRect/>
          </a:stretch>
        </p:blipFill>
        <p:spPr>
          <a:xfrm>
            <a:off x="3100125" y="1333075"/>
            <a:ext cx="5945700" cy="3344400"/>
          </a:xfrm>
          <a:prstGeom prst="roundRect">
            <a:avLst>
              <a:gd fmla="val 9827"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idx="4294967295" type="body"/>
          </p:nvPr>
        </p:nvSpPr>
        <p:spPr>
          <a:xfrm>
            <a:off x="-580950" y="417521"/>
            <a:ext cx="4738200" cy="332700"/>
          </a:xfrm>
          <a:prstGeom prst="rect">
            <a:avLst/>
          </a:prstGeom>
        </p:spPr>
        <p:txBody>
          <a:bodyPr anchorCtr="0" anchor="t" bIns="91425" lIns="91425" spcFirstLastPara="1" rIns="91425" wrap="square" tIns="91425">
            <a:normAutofit fontScale="25000" lnSpcReduction="20000"/>
          </a:bodyPr>
          <a:lstStyle/>
          <a:p>
            <a:pPr indent="0" lvl="0" marL="457200" rtl="0" algn="l">
              <a:lnSpc>
                <a:spcPct val="100000"/>
              </a:lnSpc>
              <a:spcBef>
                <a:spcPts val="0"/>
              </a:spcBef>
              <a:spcAft>
                <a:spcPts val="0"/>
              </a:spcAft>
              <a:buNone/>
            </a:pPr>
            <a:r>
              <a:t/>
            </a:r>
            <a:endParaRPr sz="3085">
              <a:solidFill>
                <a:schemeClr val="dk1"/>
              </a:solidFill>
            </a:endParaRPr>
          </a:p>
          <a:p>
            <a:pPr indent="0" lvl="0" marL="0" rtl="0" algn="l">
              <a:spcBef>
                <a:spcPts val="0"/>
              </a:spcBef>
              <a:spcAft>
                <a:spcPts val="1200"/>
              </a:spcAft>
              <a:buNone/>
            </a:pPr>
            <a:r>
              <a:t/>
            </a:r>
            <a:endParaRPr/>
          </a:p>
        </p:txBody>
      </p:sp>
      <p:pic>
        <p:nvPicPr>
          <p:cNvPr id="102" name="Google Shape;102;p19"/>
          <p:cNvPicPr preferRelativeResize="0"/>
          <p:nvPr/>
        </p:nvPicPr>
        <p:blipFill>
          <a:blip r:embed="rId3">
            <a:alphaModFix/>
          </a:blip>
          <a:stretch>
            <a:fillRect/>
          </a:stretch>
        </p:blipFill>
        <p:spPr>
          <a:xfrm>
            <a:off x="289792" y="374475"/>
            <a:ext cx="1175864" cy="1084577"/>
          </a:xfrm>
          <a:prstGeom prst="rect">
            <a:avLst/>
          </a:prstGeom>
          <a:noFill/>
          <a:ln>
            <a:noFill/>
          </a:ln>
        </p:spPr>
      </p:pic>
      <p:sp>
        <p:nvSpPr>
          <p:cNvPr id="103" name="Google Shape;103;p19"/>
          <p:cNvSpPr txBox="1"/>
          <p:nvPr/>
        </p:nvSpPr>
        <p:spPr>
          <a:xfrm>
            <a:off x="140260" y="1432802"/>
            <a:ext cx="16125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350">
                <a:solidFill>
                  <a:schemeClr val="dk2"/>
                </a:solidFill>
                <a:latin typeface="Trebuchet MS"/>
                <a:ea typeface="Trebuchet MS"/>
                <a:cs typeface="Trebuchet MS"/>
                <a:sym typeface="Trebuchet MS"/>
              </a:rPr>
              <a:t>En las </a:t>
            </a:r>
            <a:endParaRPr sz="2350">
              <a:solidFill>
                <a:schemeClr val="dk2"/>
              </a:solidFill>
              <a:latin typeface="Trebuchet MS"/>
              <a:ea typeface="Trebuchet MS"/>
              <a:cs typeface="Trebuchet MS"/>
              <a:sym typeface="Trebuchet MS"/>
            </a:endParaRPr>
          </a:p>
          <a:p>
            <a:pPr indent="0" lvl="0" marL="0" rtl="0" algn="ctr">
              <a:spcBef>
                <a:spcPts val="0"/>
              </a:spcBef>
              <a:spcAft>
                <a:spcPts val="0"/>
              </a:spcAft>
              <a:buNone/>
            </a:pPr>
            <a:r>
              <a:rPr lang="es" sz="2350">
                <a:solidFill>
                  <a:schemeClr val="dk2"/>
                </a:solidFill>
                <a:latin typeface="Trebuchet MS"/>
                <a:ea typeface="Trebuchet MS"/>
                <a:cs typeface="Trebuchet MS"/>
                <a:sym typeface="Trebuchet MS"/>
              </a:rPr>
              <a:t>Empresas</a:t>
            </a:r>
            <a:endParaRPr sz="2350">
              <a:solidFill>
                <a:schemeClr val="dk2"/>
              </a:solidFill>
              <a:latin typeface="Trebuchet MS"/>
              <a:ea typeface="Trebuchet MS"/>
              <a:cs typeface="Trebuchet MS"/>
              <a:sym typeface="Trebuchet MS"/>
            </a:endParaRPr>
          </a:p>
        </p:txBody>
      </p:sp>
      <p:sp>
        <p:nvSpPr>
          <p:cNvPr id="104" name="Google Shape;104;p19"/>
          <p:cNvSpPr txBox="1"/>
          <p:nvPr/>
        </p:nvSpPr>
        <p:spPr>
          <a:xfrm>
            <a:off x="140250" y="2340900"/>
            <a:ext cx="78171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Red de telecontrol</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rPr lang="es" sz="1800">
                <a:solidFill>
                  <a:schemeClr val="dk2"/>
                </a:solidFill>
                <a:latin typeface="Trebuchet MS"/>
                <a:ea typeface="Trebuchet MS"/>
                <a:cs typeface="Trebuchet MS"/>
                <a:sym typeface="Trebuchet MS"/>
              </a:rPr>
              <a:t>de </a:t>
            </a:r>
            <a:r>
              <a:rPr b="1" lang="es" sz="1800">
                <a:solidFill>
                  <a:schemeClr val="dk2"/>
                </a:solidFill>
                <a:latin typeface="Trebuchet MS"/>
                <a:ea typeface="Trebuchet MS"/>
                <a:cs typeface="Trebuchet MS"/>
                <a:sym typeface="Trebuchet MS"/>
              </a:rPr>
              <a:t>Edenor</a:t>
            </a:r>
            <a:endParaRPr b="1" sz="1800">
              <a:solidFill>
                <a:schemeClr val="dk2"/>
              </a:solidFill>
              <a:latin typeface="Trebuchet MS"/>
              <a:ea typeface="Trebuchet MS"/>
              <a:cs typeface="Trebuchet MS"/>
              <a:sym typeface="Trebuchet MS"/>
            </a:endParaRPr>
          </a:p>
        </p:txBody>
      </p:sp>
      <p:pic>
        <p:nvPicPr>
          <p:cNvPr id="105" name="Google Shape;105;p19"/>
          <p:cNvPicPr preferRelativeResize="0"/>
          <p:nvPr/>
        </p:nvPicPr>
        <p:blipFill>
          <a:blip r:embed="rId4">
            <a:alphaModFix/>
          </a:blip>
          <a:stretch>
            <a:fillRect/>
          </a:stretch>
        </p:blipFill>
        <p:spPr>
          <a:xfrm>
            <a:off x="2795625" y="1459050"/>
            <a:ext cx="6150000" cy="2947500"/>
          </a:xfrm>
          <a:prstGeom prst="roundRect">
            <a:avLst>
              <a:gd fmla="val 7982"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idx="4294967295" type="body"/>
          </p:nvPr>
        </p:nvSpPr>
        <p:spPr>
          <a:xfrm>
            <a:off x="-580950" y="417521"/>
            <a:ext cx="4738200" cy="332700"/>
          </a:xfrm>
          <a:prstGeom prst="rect">
            <a:avLst/>
          </a:prstGeom>
        </p:spPr>
        <p:txBody>
          <a:bodyPr anchorCtr="0" anchor="t" bIns="91425" lIns="91425" spcFirstLastPara="1" rIns="91425" wrap="square" tIns="91425">
            <a:normAutofit fontScale="25000" lnSpcReduction="20000"/>
          </a:bodyPr>
          <a:lstStyle/>
          <a:p>
            <a:pPr indent="0" lvl="0" marL="457200" rtl="0" algn="l">
              <a:lnSpc>
                <a:spcPct val="100000"/>
              </a:lnSpc>
              <a:spcBef>
                <a:spcPts val="0"/>
              </a:spcBef>
              <a:spcAft>
                <a:spcPts val="0"/>
              </a:spcAft>
              <a:buNone/>
            </a:pPr>
            <a:r>
              <a:t/>
            </a:r>
            <a:endParaRPr sz="3085">
              <a:solidFill>
                <a:schemeClr val="dk1"/>
              </a:solidFill>
            </a:endParaRPr>
          </a:p>
          <a:p>
            <a:pPr indent="0" lvl="0" marL="0" rtl="0" algn="l">
              <a:spcBef>
                <a:spcPts val="0"/>
              </a:spcBef>
              <a:spcAft>
                <a:spcPts val="1200"/>
              </a:spcAft>
              <a:buNone/>
            </a:pPr>
            <a:r>
              <a:t/>
            </a:r>
            <a:endParaRPr/>
          </a:p>
        </p:txBody>
      </p:sp>
      <p:pic>
        <p:nvPicPr>
          <p:cNvPr id="111" name="Google Shape;111;p20"/>
          <p:cNvPicPr preferRelativeResize="0"/>
          <p:nvPr/>
        </p:nvPicPr>
        <p:blipFill>
          <a:blip r:embed="rId3">
            <a:alphaModFix/>
          </a:blip>
          <a:stretch>
            <a:fillRect/>
          </a:stretch>
        </p:blipFill>
        <p:spPr>
          <a:xfrm>
            <a:off x="289792" y="374475"/>
            <a:ext cx="1175864" cy="1084577"/>
          </a:xfrm>
          <a:prstGeom prst="rect">
            <a:avLst/>
          </a:prstGeom>
          <a:noFill/>
          <a:ln>
            <a:noFill/>
          </a:ln>
        </p:spPr>
      </p:pic>
      <p:sp>
        <p:nvSpPr>
          <p:cNvPr id="112" name="Google Shape;112;p20"/>
          <p:cNvSpPr txBox="1"/>
          <p:nvPr/>
        </p:nvSpPr>
        <p:spPr>
          <a:xfrm>
            <a:off x="140260" y="1432802"/>
            <a:ext cx="16125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350">
                <a:solidFill>
                  <a:schemeClr val="dk2"/>
                </a:solidFill>
                <a:latin typeface="Trebuchet MS"/>
                <a:ea typeface="Trebuchet MS"/>
                <a:cs typeface="Trebuchet MS"/>
                <a:sym typeface="Trebuchet MS"/>
              </a:rPr>
              <a:t>En las </a:t>
            </a:r>
            <a:endParaRPr sz="2350">
              <a:solidFill>
                <a:schemeClr val="dk2"/>
              </a:solidFill>
              <a:latin typeface="Trebuchet MS"/>
              <a:ea typeface="Trebuchet MS"/>
              <a:cs typeface="Trebuchet MS"/>
              <a:sym typeface="Trebuchet MS"/>
            </a:endParaRPr>
          </a:p>
          <a:p>
            <a:pPr indent="0" lvl="0" marL="0" rtl="0" algn="ctr">
              <a:spcBef>
                <a:spcPts val="0"/>
              </a:spcBef>
              <a:spcAft>
                <a:spcPts val="0"/>
              </a:spcAft>
              <a:buNone/>
            </a:pPr>
            <a:r>
              <a:rPr lang="es" sz="2350">
                <a:solidFill>
                  <a:schemeClr val="dk2"/>
                </a:solidFill>
                <a:latin typeface="Trebuchet MS"/>
                <a:ea typeface="Trebuchet MS"/>
                <a:cs typeface="Trebuchet MS"/>
                <a:sym typeface="Trebuchet MS"/>
              </a:rPr>
              <a:t>Empresas</a:t>
            </a:r>
            <a:endParaRPr sz="2350">
              <a:solidFill>
                <a:schemeClr val="dk2"/>
              </a:solidFill>
              <a:latin typeface="Trebuchet MS"/>
              <a:ea typeface="Trebuchet MS"/>
              <a:cs typeface="Trebuchet MS"/>
              <a:sym typeface="Trebuchet MS"/>
            </a:endParaRPr>
          </a:p>
        </p:txBody>
      </p:sp>
      <p:sp>
        <p:nvSpPr>
          <p:cNvPr id="113" name="Google Shape;113;p20"/>
          <p:cNvSpPr txBox="1"/>
          <p:nvPr/>
        </p:nvSpPr>
        <p:spPr>
          <a:xfrm>
            <a:off x="140250" y="2340900"/>
            <a:ext cx="78171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Red de telecontrol</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rPr lang="es" sz="1800">
                <a:solidFill>
                  <a:schemeClr val="dk2"/>
                </a:solidFill>
                <a:latin typeface="Trebuchet MS"/>
                <a:ea typeface="Trebuchet MS"/>
                <a:cs typeface="Trebuchet MS"/>
                <a:sym typeface="Trebuchet MS"/>
              </a:rPr>
              <a:t>de </a:t>
            </a:r>
            <a:r>
              <a:rPr b="1" lang="es" sz="1800">
                <a:solidFill>
                  <a:schemeClr val="dk2"/>
                </a:solidFill>
                <a:latin typeface="Trebuchet MS"/>
                <a:ea typeface="Trebuchet MS"/>
                <a:cs typeface="Trebuchet MS"/>
                <a:sym typeface="Trebuchet MS"/>
              </a:rPr>
              <a:t>Edenor</a:t>
            </a:r>
            <a:endParaRPr b="1"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Videovigilancia de</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rPr b="1" lang="es" sz="1800">
                <a:solidFill>
                  <a:schemeClr val="dk2"/>
                </a:solidFill>
                <a:latin typeface="Trebuchet MS"/>
                <a:ea typeface="Trebuchet MS"/>
                <a:cs typeface="Trebuchet MS"/>
                <a:sym typeface="Trebuchet MS"/>
              </a:rPr>
              <a:t>Prosegur Alarms Argentina</a:t>
            </a:r>
            <a:endParaRPr b="1"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t/>
            </a:r>
            <a:endParaRPr b="1" sz="1800">
              <a:solidFill>
                <a:schemeClr val="dk2"/>
              </a:solidFill>
              <a:latin typeface="Trebuchet MS"/>
              <a:ea typeface="Trebuchet MS"/>
              <a:cs typeface="Trebuchet MS"/>
              <a:sym typeface="Trebuchet MS"/>
            </a:endParaRPr>
          </a:p>
        </p:txBody>
      </p:sp>
      <p:pic>
        <p:nvPicPr>
          <p:cNvPr id="114" name="Google Shape;114;p20"/>
          <p:cNvPicPr preferRelativeResize="0"/>
          <p:nvPr/>
        </p:nvPicPr>
        <p:blipFill>
          <a:blip r:embed="rId4">
            <a:alphaModFix/>
          </a:blip>
          <a:stretch>
            <a:fillRect/>
          </a:stretch>
        </p:blipFill>
        <p:spPr>
          <a:xfrm>
            <a:off x="4241800" y="1238100"/>
            <a:ext cx="4467000" cy="2978100"/>
          </a:xfrm>
          <a:prstGeom prst="roundRect">
            <a:avLst>
              <a:gd fmla="val 8100"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idx="4294967295" type="body"/>
          </p:nvPr>
        </p:nvSpPr>
        <p:spPr>
          <a:xfrm>
            <a:off x="-580950" y="417521"/>
            <a:ext cx="4738200" cy="332700"/>
          </a:xfrm>
          <a:prstGeom prst="rect">
            <a:avLst/>
          </a:prstGeom>
        </p:spPr>
        <p:txBody>
          <a:bodyPr anchorCtr="0" anchor="t" bIns="91425" lIns="91425" spcFirstLastPara="1" rIns="91425" wrap="square" tIns="91425">
            <a:normAutofit fontScale="25000" lnSpcReduction="20000"/>
          </a:bodyPr>
          <a:lstStyle/>
          <a:p>
            <a:pPr indent="0" lvl="0" marL="457200" rtl="0" algn="l">
              <a:lnSpc>
                <a:spcPct val="100000"/>
              </a:lnSpc>
              <a:spcBef>
                <a:spcPts val="0"/>
              </a:spcBef>
              <a:spcAft>
                <a:spcPts val="0"/>
              </a:spcAft>
              <a:buNone/>
            </a:pPr>
            <a:r>
              <a:t/>
            </a:r>
            <a:endParaRPr sz="3085">
              <a:solidFill>
                <a:schemeClr val="dk1"/>
              </a:solidFill>
            </a:endParaRPr>
          </a:p>
          <a:p>
            <a:pPr indent="0" lvl="0" marL="0" rtl="0" algn="l">
              <a:spcBef>
                <a:spcPts val="0"/>
              </a:spcBef>
              <a:spcAft>
                <a:spcPts val="1200"/>
              </a:spcAft>
              <a:buNone/>
            </a:pPr>
            <a:r>
              <a:t/>
            </a:r>
            <a:endParaRPr/>
          </a:p>
        </p:txBody>
      </p:sp>
      <p:pic>
        <p:nvPicPr>
          <p:cNvPr id="120" name="Google Shape;120;p21"/>
          <p:cNvPicPr preferRelativeResize="0"/>
          <p:nvPr/>
        </p:nvPicPr>
        <p:blipFill>
          <a:blip r:embed="rId3">
            <a:alphaModFix/>
          </a:blip>
          <a:stretch>
            <a:fillRect/>
          </a:stretch>
        </p:blipFill>
        <p:spPr>
          <a:xfrm>
            <a:off x="289792" y="374475"/>
            <a:ext cx="1175864" cy="1084577"/>
          </a:xfrm>
          <a:prstGeom prst="rect">
            <a:avLst/>
          </a:prstGeom>
          <a:noFill/>
          <a:ln>
            <a:noFill/>
          </a:ln>
        </p:spPr>
      </p:pic>
      <p:sp>
        <p:nvSpPr>
          <p:cNvPr id="121" name="Google Shape;121;p21"/>
          <p:cNvSpPr txBox="1"/>
          <p:nvPr/>
        </p:nvSpPr>
        <p:spPr>
          <a:xfrm>
            <a:off x="140260" y="1432802"/>
            <a:ext cx="16125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350">
                <a:solidFill>
                  <a:schemeClr val="dk2"/>
                </a:solidFill>
                <a:latin typeface="Trebuchet MS"/>
                <a:ea typeface="Trebuchet MS"/>
                <a:cs typeface="Trebuchet MS"/>
                <a:sym typeface="Trebuchet MS"/>
              </a:rPr>
              <a:t>En las </a:t>
            </a:r>
            <a:endParaRPr sz="2350">
              <a:solidFill>
                <a:schemeClr val="dk2"/>
              </a:solidFill>
              <a:latin typeface="Trebuchet MS"/>
              <a:ea typeface="Trebuchet MS"/>
              <a:cs typeface="Trebuchet MS"/>
              <a:sym typeface="Trebuchet MS"/>
            </a:endParaRPr>
          </a:p>
          <a:p>
            <a:pPr indent="0" lvl="0" marL="0" rtl="0" algn="ctr">
              <a:spcBef>
                <a:spcPts val="0"/>
              </a:spcBef>
              <a:spcAft>
                <a:spcPts val="0"/>
              </a:spcAft>
              <a:buNone/>
            </a:pPr>
            <a:r>
              <a:rPr lang="es" sz="2350">
                <a:solidFill>
                  <a:schemeClr val="dk2"/>
                </a:solidFill>
                <a:latin typeface="Trebuchet MS"/>
                <a:ea typeface="Trebuchet MS"/>
                <a:cs typeface="Trebuchet MS"/>
                <a:sym typeface="Trebuchet MS"/>
              </a:rPr>
              <a:t>Empresas</a:t>
            </a:r>
            <a:endParaRPr sz="2350">
              <a:solidFill>
                <a:schemeClr val="dk2"/>
              </a:solidFill>
              <a:latin typeface="Trebuchet MS"/>
              <a:ea typeface="Trebuchet MS"/>
              <a:cs typeface="Trebuchet MS"/>
              <a:sym typeface="Trebuchet MS"/>
            </a:endParaRPr>
          </a:p>
        </p:txBody>
      </p:sp>
      <p:sp>
        <p:nvSpPr>
          <p:cNvPr id="122" name="Google Shape;122;p21"/>
          <p:cNvSpPr txBox="1"/>
          <p:nvPr/>
        </p:nvSpPr>
        <p:spPr>
          <a:xfrm>
            <a:off x="140250" y="2340900"/>
            <a:ext cx="78171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Red de telecontrol</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rPr lang="es" sz="1800">
                <a:solidFill>
                  <a:schemeClr val="dk2"/>
                </a:solidFill>
                <a:latin typeface="Trebuchet MS"/>
                <a:ea typeface="Trebuchet MS"/>
                <a:cs typeface="Trebuchet MS"/>
                <a:sym typeface="Trebuchet MS"/>
              </a:rPr>
              <a:t>de </a:t>
            </a:r>
            <a:r>
              <a:rPr b="1" lang="es" sz="1800">
                <a:solidFill>
                  <a:schemeClr val="dk2"/>
                </a:solidFill>
                <a:latin typeface="Trebuchet MS"/>
                <a:ea typeface="Trebuchet MS"/>
                <a:cs typeface="Trebuchet MS"/>
                <a:sym typeface="Trebuchet MS"/>
              </a:rPr>
              <a:t>Edenor</a:t>
            </a:r>
            <a:endParaRPr b="1"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Videovigilancia de</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rPr b="1" lang="es" sz="1800">
                <a:solidFill>
                  <a:schemeClr val="dk2"/>
                </a:solidFill>
                <a:latin typeface="Trebuchet MS"/>
                <a:ea typeface="Trebuchet MS"/>
                <a:cs typeface="Trebuchet MS"/>
                <a:sym typeface="Trebuchet MS"/>
              </a:rPr>
              <a:t>Prosegur Alarms Argentina</a:t>
            </a:r>
            <a:endParaRPr b="1" sz="1800">
              <a:solidFill>
                <a:schemeClr val="dk2"/>
              </a:solidFill>
              <a:latin typeface="Trebuchet MS"/>
              <a:ea typeface="Trebuchet MS"/>
              <a:cs typeface="Trebuchet MS"/>
              <a:sym typeface="Trebuchet MS"/>
            </a:endParaRPr>
          </a:p>
          <a:p>
            <a:pPr indent="-342900" lvl="0" marL="457200" rtl="0" algn="l">
              <a:spcBef>
                <a:spcPts val="0"/>
              </a:spcBef>
              <a:spcAft>
                <a:spcPts val="0"/>
              </a:spcAft>
              <a:buClr>
                <a:schemeClr val="dk2"/>
              </a:buClr>
              <a:buSzPts val="1800"/>
              <a:buFont typeface="Trebuchet MS"/>
              <a:buChar char="●"/>
            </a:pPr>
            <a:r>
              <a:rPr lang="es" sz="1800">
                <a:solidFill>
                  <a:schemeClr val="dk2"/>
                </a:solidFill>
                <a:latin typeface="Trebuchet MS"/>
                <a:ea typeface="Trebuchet MS"/>
                <a:cs typeface="Trebuchet MS"/>
                <a:sym typeface="Trebuchet MS"/>
              </a:rPr>
              <a:t>Detección de Fraudes en el </a:t>
            </a:r>
            <a:endParaRPr sz="1800">
              <a:solidFill>
                <a:schemeClr val="dk2"/>
              </a:solidFill>
              <a:latin typeface="Trebuchet MS"/>
              <a:ea typeface="Trebuchet MS"/>
              <a:cs typeface="Trebuchet MS"/>
              <a:sym typeface="Trebuchet MS"/>
            </a:endParaRPr>
          </a:p>
          <a:p>
            <a:pPr indent="0" lvl="0" marL="457200" rtl="0" algn="l">
              <a:spcBef>
                <a:spcPts val="0"/>
              </a:spcBef>
              <a:spcAft>
                <a:spcPts val="0"/>
              </a:spcAft>
              <a:buClr>
                <a:schemeClr val="dk1"/>
              </a:buClr>
              <a:buSzPts val="1100"/>
              <a:buFont typeface="Arial"/>
              <a:buNone/>
            </a:pPr>
            <a:r>
              <a:rPr lang="es" sz="1800">
                <a:solidFill>
                  <a:schemeClr val="dk2"/>
                </a:solidFill>
                <a:latin typeface="Trebuchet MS"/>
                <a:ea typeface="Trebuchet MS"/>
                <a:cs typeface="Trebuchet MS"/>
                <a:sym typeface="Trebuchet MS"/>
              </a:rPr>
              <a:t>banco </a:t>
            </a:r>
            <a:r>
              <a:rPr b="1" lang="es" sz="1800">
                <a:solidFill>
                  <a:schemeClr val="dk2"/>
                </a:solidFill>
                <a:latin typeface="Trebuchet MS"/>
                <a:ea typeface="Trebuchet MS"/>
                <a:cs typeface="Trebuchet MS"/>
                <a:sym typeface="Trebuchet MS"/>
              </a:rPr>
              <a:t>BBVA</a:t>
            </a:r>
            <a:endParaRPr b="1" sz="1800">
              <a:solidFill>
                <a:schemeClr val="dk2"/>
              </a:solidFill>
              <a:latin typeface="Trebuchet MS"/>
              <a:ea typeface="Trebuchet MS"/>
              <a:cs typeface="Trebuchet MS"/>
              <a:sym typeface="Trebuchet MS"/>
            </a:endParaRPr>
          </a:p>
          <a:p>
            <a:pPr indent="0" lvl="0" marL="457200" rtl="0" algn="l">
              <a:spcBef>
                <a:spcPts val="0"/>
              </a:spcBef>
              <a:spcAft>
                <a:spcPts val="0"/>
              </a:spcAft>
              <a:buNone/>
            </a:pPr>
            <a:r>
              <a:t/>
            </a:r>
            <a:endParaRPr b="1" sz="1800">
              <a:solidFill>
                <a:schemeClr val="dk2"/>
              </a:solidFill>
              <a:latin typeface="Trebuchet MS"/>
              <a:ea typeface="Trebuchet MS"/>
              <a:cs typeface="Trebuchet MS"/>
              <a:sym typeface="Trebuchet MS"/>
            </a:endParaRPr>
          </a:p>
        </p:txBody>
      </p:sp>
      <p:pic>
        <p:nvPicPr>
          <p:cNvPr id="123" name="Google Shape;123;p21"/>
          <p:cNvPicPr preferRelativeResize="0"/>
          <p:nvPr/>
        </p:nvPicPr>
        <p:blipFill>
          <a:blip r:embed="rId4">
            <a:alphaModFix/>
          </a:blip>
          <a:stretch>
            <a:fillRect/>
          </a:stretch>
        </p:blipFill>
        <p:spPr>
          <a:xfrm>
            <a:off x="3943225" y="1645250"/>
            <a:ext cx="4665300" cy="2665800"/>
          </a:xfrm>
          <a:prstGeom prst="roundRect">
            <a:avLst>
              <a:gd fmla="val 9558"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